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56"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8" d="100"/>
          <a:sy n="68" d="100"/>
        </p:scale>
        <p:origin x="7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9D116F48-19EC-48DA-8A49-E90295D2B30F}"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286B497-3D6C-422A-9F29-FF7EE1AB5B1C}" type="slidenum">
              <a:rPr lang="en-US" smtClean="0"/>
              <a:t>‹#›</a:t>
            </a:fld>
            <a:endParaRPr lang="en-US"/>
          </a:p>
        </p:txBody>
      </p:sp>
    </p:spTree>
    <p:extLst>
      <p:ext uri="{BB962C8B-B14F-4D97-AF65-F5344CB8AC3E}">
        <p14:creationId xmlns:p14="http://schemas.microsoft.com/office/powerpoint/2010/main" val="3710535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9D116F48-19EC-48DA-8A49-E90295D2B30F}"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286B497-3D6C-422A-9F29-FF7EE1AB5B1C}" type="slidenum">
              <a:rPr lang="en-US" smtClean="0"/>
              <a:t>‹#›</a:t>
            </a:fld>
            <a:endParaRPr lang="en-US"/>
          </a:p>
        </p:txBody>
      </p:sp>
    </p:spTree>
    <p:extLst>
      <p:ext uri="{BB962C8B-B14F-4D97-AF65-F5344CB8AC3E}">
        <p14:creationId xmlns:p14="http://schemas.microsoft.com/office/powerpoint/2010/main" val="1354646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9D116F48-19EC-48DA-8A49-E90295D2B30F}"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286B497-3D6C-422A-9F29-FF7EE1AB5B1C}"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99099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9D116F48-19EC-48DA-8A49-E90295D2B30F}" type="datetimeFigureOut">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286B497-3D6C-422A-9F29-FF7EE1AB5B1C}" type="slidenum">
              <a:rPr lang="en-US" smtClean="0"/>
              <a:t>‹#›</a:t>
            </a:fld>
            <a:endParaRPr lang="en-US"/>
          </a:p>
        </p:txBody>
      </p:sp>
    </p:spTree>
    <p:extLst>
      <p:ext uri="{BB962C8B-B14F-4D97-AF65-F5344CB8AC3E}">
        <p14:creationId xmlns:p14="http://schemas.microsoft.com/office/powerpoint/2010/main" val="214869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9D116F48-19EC-48DA-8A49-E90295D2B30F}" type="datetimeFigureOut">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286B497-3D6C-422A-9F29-FF7EE1AB5B1C}"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395438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9D116F48-19EC-48DA-8A49-E90295D2B30F}" type="datetimeFigureOut">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286B497-3D6C-422A-9F29-FF7EE1AB5B1C}" type="slidenum">
              <a:rPr lang="en-US" smtClean="0"/>
              <a:t>‹#›</a:t>
            </a:fld>
            <a:endParaRPr lang="en-US"/>
          </a:p>
        </p:txBody>
      </p:sp>
    </p:spTree>
    <p:extLst>
      <p:ext uri="{BB962C8B-B14F-4D97-AF65-F5344CB8AC3E}">
        <p14:creationId xmlns:p14="http://schemas.microsoft.com/office/powerpoint/2010/main" val="4232078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9D116F48-19EC-48DA-8A49-E90295D2B30F}"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286B497-3D6C-422A-9F29-FF7EE1AB5B1C}" type="slidenum">
              <a:rPr lang="en-US" smtClean="0"/>
              <a:t>‹#›</a:t>
            </a:fld>
            <a:endParaRPr lang="en-US"/>
          </a:p>
        </p:txBody>
      </p:sp>
    </p:spTree>
    <p:extLst>
      <p:ext uri="{BB962C8B-B14F-4D97-AF65-F5344CB8AC3E}">
        <p14:creationId xmlns:p14="http://schemas.microsoft.com/office/powerpoint/2010/main" val="12453809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9D116F48-19EC-48DA-8A49-E90295D2B30F}"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286B497-3D6C-422A-9F29-FF7EE1AB5B1C}" type="slidenum">
              <a:rPr lang="en-US" smtClean="0"/>
              <a:t>‹#›</a:t>
            </a:fld>
            <a:endParaRPr lang="en-US"/>
          </a:p>
        </p:txBody>
      </p:sp>
    </p:spTree>
    <p:extLst>
      <p:ext uri="{BB962C8B-B14F-4D97-AF65-F5344CB8AC3E}">
        <p14:creationId xmlns:p14="http://schemas.microsoft.com/office/powerpoint/2010/main" val="1055127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9D116F48-19EC-48DA-8A49-E90295D2B30F}"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286B497-3D6C-422A-9F29-FF7EE1AB5B1C}" type="slidenum">
              <a:rPr lang="en-US" smtClean="0"/>
              <a:t>‹#›</a:t>
            </a:fld>
            <a:endParaRPr lang="en-US"/>
          </a:p>
        </p:txBody>
      </p:sp>
    </p:spTree>
    <p:extLst>
      <p:ext uri="{BB962C8B-B14F-4D97-AF65-F5344CB8AC3E}">
        <p14:creationId xmlns:p14="http://schemas.microsoft.com/office/powerpoint/2010/main" val="2464441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9D116F48-19EC-48DA-8A49-E90295D2B30F}" type="datetimeFigureOut">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286B497-3D6C-422A-9F29-FF7EE1AB5B1C}" type="slidenum">
              <a:rPr lang="en-US" smtClean="0"/>
              <a:t>‹#›</a:t>
            </a:fld>
            <a:endParaRPr lang="en-US"/>
          </a:p>
        </p:txBody>
      </p:sp>
    </p:spTree>
    <p:extLst>
      <p:ext uri="{BB962C8B-B14F-4D97-AF65-F5344CB8AC3E}">
        <p14:creationId xmlns:p14="http://schemas.microsoft.com/office/powerpoint/2010/main" val="437292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9D116F48-19EC-48DA-8A49-E90295D2B30F}" type="datetimeFigureOut">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286B497-3D6C-422A-9F29-FF7EE1AB5B1C}" type="slidenum">
              <a:rPr lang="en-US" smtClean="0"/>
              <a:t>‹#›</a:t>
            </a:fld>
            <a:endParaRPr lang="en-US"/>
          </a:p>
        </p:txBody>
      </p:sp>
    </p:spTree>
    <p:extLst>
      <p:ext uri="{BB962C8B-B14F-4D97-AF65-F5344CB8AC3E}">
        <p14:creationId xmlns:p14="http://schemas.microsoft.com/office/powerpoint/2010/main" val="3075904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9D116F48-19EC-48DA-8A49-E90295D2B30F}" type="datetimeFigureOut">
              <a:rPr lang="en-US" smtClean="0"/>
              <a:t>12/18/2022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286B497-3D6C-422A-9F29-FF7EE1AB5B1C}" type="slidenum">
              <a:rPr lang="en-US" smtClean="0"/>
              <a:t>‹#›</a:t>
            </a:fld>
            <a:endParaRPr lang="en-US"/>
          </a:p>
        </p:txBody>
      </p:sp>
    </p:spTree>
    <p:extLst>
      <p:ext uri="{BB962C8B-B14F-4D97-AF65-F5344CB8AC3E}">
        <p14:creationId xmlns:p14="http://schemas.microsoft.com/office/powerpoint/2010/main" val="2373998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9D116F48-19EC-48DA-8A49-E90295D2B30F}" type="datetimeFigureOut">
              <a:rPr lang="en-US" smtClean="0"/>
              <a:t>12/18/2022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286B497-3D6C-422A-9F29-FF7EE1AB5B1C}" type="slidenum">
              <a:rPr lang="en-US" smtClean="0"/>
              <a:t>‹#›</a:t>
            </a:fld>
            <a:endParaRPr lang="en-US"/>
          </a:p>
        </p:txBody>
      </p:sp>
    </p:spTree>
    <p:extLst>
      <p:ext uri="{BB962C8B-B14F-4D97-AF65-F5344CB8AC3E}">
        <p14:creationId xmlns:p14="http://schemas.microsoft.com/office/powerpoint/2010/main" val="2105481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116F48-19EC-48DA-8A49-E90295D2B30F}" type="datetimeFigureOut">
              <a:rPr lang="en-US" smtClean="0"/>
              <a:t>12/18/2022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286B497-3D6C-422A-9F29-FF7EE1AB5B1C}" type="slidenum">
              <a:rPr lang="en-US" smtClean="0"/>
              <a:t>‹#›</a:t>
            </a:fld>
            <a:endParaRPr lang="en-US"/>
          </a:p>
        </p:txBody>
      </p:sp>
    </p:spTree>
    <p:extLst>
      <p:ext uri="{BB962C8B-B14F-4D97-AF65-F5344CB8AC3E}">
        <p14:creationId xmlns:p14="http://schemas.microsoft.com/office/powerpoint/2010/main" val="365320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9D116F48-19EC-48DA-8A49-E90295D2B30F}" type="datetimeFigureOut">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286B497-3D6C-422A-9F29-FF7EE1AB5B1C}" type="slidenum">
              <a:rPr lang="en-US" smtClean="0"/>
              <a:t>‹#›</a:t>
            </a:fld>
            <a:endParaRPr lang="en-US"/>
          </a:p>
        </p:txBody>
      </p:sp>
    </p:spTree>
    <p:extLst>
      <p:ext uri="{BB962C8B-B14F-4D97-AF65-F5344CB8AC3E}">
        <p14:creationId xmlns:p14="http://schemas.microsoft.com/office/powerpoint/2010/main" val="4044043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9D116F48-19EC-48DA-8A49-E90295D2B30F}" type="datetimeFigureOut">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286B497-3D6C-422A-9F29-FF7EE1AB5B1C}" type="slidenum">
              <a:rPr lang="en-US" smtClean="0"/>
              <a:t>‹#›</a:t>
            </a:fld>
            <a:endParaRPr lang="en-US"/>
          </a:p>
        </p:txBody>
      </p:sp>
    </p:spTree>
    <p:extLst>
      <p:ext uri="{BB962C8B-B14F-4D97-AF65-F5344CB8AC3E}">
        <p14:creationId xmlns:p14="http://schemas.microsoft.com/office/powerpoint/2010/main" val="2457258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D116F48-19EC-48DA-8A49-E90295D2B30F}" type="datetimeFigureOut">
              <a:rPr lang="en-US" smtClean="0"/>
              <a:t>12/18/2022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286B497-3D6C-422A-9F29-FF7EE1AB5B1C}" type="slidenum">
              <a:rPr lang="en-US" smtClean="0"/>
              <a:t>‹#›</a:t>
            </a:fld>
            <a:endParaRPr lang="en-US"/>
          </a:p>
        </p:txBody>
      </p:sp>
    </p:spTree>
    <p:extLst>
      <p:ext uri="{BB962C8B-B14F-4D97-AF65-F5344CB8AC3E}">
        <p14:creationId xmlns:p14="http://schemas.microsoft.com/office/powerpoint/2010/main" val="3027427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5488514-69A0-174D-8E86-5F16B52824A5}"/>
              </a:ext>
            </a:extLst>
          </p:cNvPr>
          <p:cNvSpPr>
            <a:spLocks noGrp="1"/>
          </p:cNvSpPr>
          <p:nvPr>
            <p:ph type="ctrTitle"/>
          </p:nvPr>
        </p:nvSpPr>
        <p:spPr>
          <a:xfrm>
            <a:off x="2167183" y="1166219"/>
            <a:ext cx="8915399" cy="2262781"/>
          </a:xfrm>
        </p:spPr>
        <p:txBody>
          <a:bodyPr/>
          <a:lstStyle/>
          <a:p>
            <a:pPr algn="ctr"/>
            <a:r>
              <a:rPr lang="ar-SY" dirty="0"/>
              <a:t>اليوم العالمي للغة العربية</a:t>
            </a:r>
            <a:endParaRPr lang="en-US" dirty="0"/>
          </a:p>
        </p:txBody>
      </p:sp>
    </p:spTree>
    <p:extLst>
      <p:ext uri="{BB962C8B-B14F-4D97-AF65-F5344CB8AC3E}">
        <p14:creationId xmlns:p14="http://schemas.microsoft.com/office/powerpoint/2010/main" val="1220043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18424EB-856F-581E-D4B6-D2AF6CDEA9B2}"/>
              </a:ext>
            </a:extLst>
          </p:cNvPr>
          <p:cNvSpPr>
            <a:spLocks noGrp="1"/>
          </p:cNvSpPr>
          <p:nvPr>
            <p:ph type="ctrTitle"/>
          </p:nvPr>
        </p:nvSpPr>
        <p:spPr>
          <a:xfrm>
            <a:off x="7962314" y="597009"/>
            <a:ext cx="3542298" cy="1702191"/>
          </a:xfrm>
        </p:spPr>
        <p:txBody>
          <a:bodyPr>
            <a:normAutofit/>
          </a:bodyPr>
          <a:lstStyle/>
          <a:p>
            <a:pPr algn="r"/>
            <a:r>
              <a:rPr lang="ar-SY" sz="3200" dirty="0"/>
              <a:t>أصل اليوم العالمي للغة العربية:</a:t>
            </a:r>
            <a:endParaRPr lang="en-US" sz="3200" dirty="0"/>
          </a:p>
        </p:txBody>
      </p:sp>
      <p:sp>
        <p:nvSpPr>
          <p:cNvPr id="3" name="عنوان فرعي 2">
            <a:extLst>
              <a:ext uri="{FF2B5EF4-FFF2-40B4-BE49-F238E27FC236}">
                <a16:creationId xmlns:a16="http://schemas.microsoft.com/office/drawing/2014/main" id="{89893D75-AF28-B9FD-5012-1ACC999F1EF4}"/>
              </a:ext>
            </a:extLst>
          </p:cNvPr>
          <p:cNvSpPr>
            <a:spLocks noGrp="1"/>
          </p:cNvSpPr>
          <p:nvPr>
            <p:ph type="subTitle" idx="1"/>
          </p:nvPr>
        </p:nvSpPr>
        <p:spPr>
          <a:xfrm>
            <a:off x="2589213" y="2855742"/>
            <a:ext cx="8915399" cy="1136399"/>
          </a:xfrm>
        </p:spPr>
        <p:txBody>
          <a:bodyPr>
            <a:noAutofit/>
          </a:bodyPr>
          <a:lstStyle/>
          <a:p>
            <a:pPr algn="r"/>
            <a:r>
              <a:rPr lang="ar-SY" sz="2400" dirty="0"/>
              <a:t>أصل مناسبة اليوم العالمي للغة العربية هو أنّ الأمم المتحدة قد أعلنت عام 1973م بعد ضغط من حكومات عربية أعلنت أنّ اللغة العربية ضمن لغاتها الرسمية وكان ذلك عام 1973م، وقد تقرر أن تكون لغة شفوية فقط، ولكن بعدها بعام صارت اللغة العربية لغة رسمية، وفي عام 2012م قررت منظمة اليونسكو التابعة للأمم المتحدة أن يكون يوم 18 كانون الأول / ديسمبر هو اليوم العالمي للغة العربية، وقد احتفلت بها اليونسكو منذ ذلك العام، واحتفلت بها الدول العربية.</a:t>
            </a:r>
            <a:endParaRPr lang="en-US" sz="2400" dirty="0"/>
          </a:p>
        </p:txBody>
      </p:sp>
    </p:spTree>
    <p:extLst>
      <p:ext uri="{BB962C8B-B14F-4D97-AF65-F5344CB8AC3E}">
        <p14:creationId xmlns:p14="http://schemas.microsoft.com/office/powerpoint/2010/main" val="3202118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E8D4253-F9A6-E6C6-BE5A-DA891FB882C1}"/>
              </a:ext>
            </a:extLst>
          </p:cNvPr>
          <p:cNvSpPr>
            <a:spLocks noGrp="1"/>
          </p:cNvSpPr>
          <p:nvPr>
            <p:ph type="ctrTitle"/>
          </p:nvPr>
        </p:nvSpPr>
        <p:spPr>
          <a:xfrm>
            <a:off x="7132320" y="661182"/>
            <a:ext cx="4836525" cy="1026941"/>
          </a:xfrm>
        </p:spPr>
        <p:txBody>
          <a:bodyPr>
            <a:normAutofit/>
          </a:bodyPr>
          <a:lstStyle/>
          <a:p>
            <a:pPr algn="r"/>
            <a:r>
              <a:rPr lang="ar-SY" sz="3200" dirty="0"/>
              <a:t>أصل اللغة العربية:</a:t>
            </a:r>
            <a:endParaRPr lang="en-US" sz="3200" dirty="0"/>
          </a:p>
        </p:txBody>
      </p:sp>
      <p:sp>
        <p:nvSpPr>
          <p:cNvPr id="3" name="عنوان فرعي 2">
            <a:extLst>
              <a:ext uri="{FF2B5EF4-FFF2-40B4-BE49-F238E27FC236}">
                <a16:creationId xmlns:a16="http://schemas.microsoft.com/office/drawing/2014/main" id="{DBD8A11E-BEED-4F88-95DA-87ED87D45695}"/>
              </a:ext>
            </a:extLst>
          </p:cNvPr>
          <p:cNvSpPr>
            <a:spLocks noGrp="1"/>
          </p:cNvSpPr>
          <p:nvPr>
            <p:ph type="subTitle" idx="1"/>
          </p:nvPr>
        </p:nvSpPr>
        <p:spPr>
          <a:xfrm>
            <a:off x="2968038" y="2568751"/>
            <a:ext cx="8915399" cy="1126283"/>
          </a:xfrm>
        </p:spPr>
        <p:txBody>
          <a:bodyPr>
            <a:noAutofit/>
          </a:bodyPr>
          <a:lstStyle/>
          <a:p>
            <a:pPr algn="r"/>
            <a:r>
              <a:rPr lang="ar-SY" sz="2400" dirty="0"/>
              <a:t>اللغة العربية هي من اللغات الساميّة، فتلتقي مع اللغة العبرية واللغة الآرامية واللغة الأمهرية والآشورية والبابلية وغيرها من اللغات الساميّة القديمة التي كانت منتشرة في العالم وقد انقرض كثير منها وبقي بعضها، وكانت اللغة العربية تُقسم إلى لهجات كثيرة لم يبق منها إلّا واحدة وهي المعروفة اليوم باللغة الفصحى، وهذه اللغة هي التي نزل بها القرآن الكريم وهي لهجة قريش.</a:t>
            </a:r>
            <a:endParaRPr lang="en-US" sz="2400" dirty="0"/>
          </a:p>
        </p:txBody>
      </p:sp>
    </p:spTree>
    <p:extLst>
      <p:ext uri="{BB962C8B-B14F-4D97-AF65-F5344CB8AC3E}">
        <p14:creationId xmlns:p14="http://schemas.microsoft.com/office/powerpoint/2010/main" val="772244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E8D4253-F9A6-E6C6-BE5A-DA891FB882C1}"/>
              </a:ext>
            </a:extLst>
          </p:cNvPr>
          <p:cNvSpPr>
            <a:spLocks noGrp="1"/>
          </p:cNvSpPr>
          <p:nvPr>
            <p:ph type="ctrTitle"/>
          </p:nvPr>
        </p:nvSpPr>
        <p:spPr>
          <a:xfrm>
            <a:off x="7695027" y="1389182"/>
            <a:ext cx="3922126" cy="914402"/>
          </a:xfrm>
        </p:spPr>
        <p:txBody>
          <a:bodyPr>
            <a:normAutofit/>
          </a:bodyPr>
          <a:lstStyle/>
          <a:p>
            <a:pPr algn="r"/>
            <a:r>
              <a:rPr lang="ar-SY" sz="3600" dirty="0"/>
              <a:t>أهمية اللغة العربية:</a:t>
            </a:r>
            <a:endParaRPr lang="en-US" sz="3600" dirty="0"/>
          </a:p>
        </p:txBody>
      </p:sp>
      <p:sp>
        <p:nvSpPr>
          <p:cNvPr id="3" name="عنوان فرعي 2">
            <a:extLst>
              <a:ext uri="{FF2B5EF4-FFF2-40B4-BE49-F238E27FC236}">
                <a16:creationId xmlns:a16="http://schemas.microsoft.com/office/drawing/2014/main" id="{DBD8A11E-BEED-4F88-95DA-87ED87D45695}"/>
              </a:ext>
            </a:extLst>
          </p:cNvPr>
          <p:cNvSpPr>
            <a:spLocks noGrp="1"/>
          </p:cNvSpPr>
          <p:nvPr>
            <p:ph type="subTitle" idx="1"/>
          </p:nvPr>
        </p:nvSpPr>
        <p:spPr>
          <a:xfrm>
            <a:off x="2926837" y="3272136"/>
            <a:ext cx="8915399" cy="1126283"/>
          </a:xfrm>
        </p:spPr>
        <p:txBody>
          <a:bodyPr>
            <a:noAutofit/>
          </a:bodyPr>
          <a:lstStyle/>
          <a:p>
            <a:pPr algn="r"/>
            <a:r>
              <a:rPr lang="ar-SY" sz="2400" dirty="0"/>
              <a:t>تأتي أهمية اللغة العربية من كونها لغة العرب القوم الذين نزل فيهم آخر الكتب السماوية وهو القرآن الكريم، فصارت اللغة العربية لغة الدين الذي ختم الديانات السابقة وهيمن عليها، فصار تعلمها على المسلمين غير العرب فرضًا كون الصلاة وبعض العبادات الأخرى لا تصح من دون التحدث باللغة العربية من حيث تلاوة القرآن الكريم أو الأحاديث النبوية الشريفة.</a:t>
            </a:r>
            <a:endParaRPr lang="en-US" sz="2400" dirty="0"/>
          </a:p>
        </p:txBody>
      </p:sp>
    </p:spTree>
    <p:extLst>
      <p:ext uri="{BB962C8B-B14F-4D97-AF65-F5344CB8AC3E}">
        <p14:creationId xmlns:p14="http://schemas.microsoft.com/office/powerpoint/2010/main" val="3518633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0CAF099-8297-BC7D-63A5-54F99AA56DF4}"/>
              </a:ext>
            </a:extLst>
          </p:cNvPr>
          <p:cNvSpPr>
            <a:spLocks noGrp="1"/>
          </p:cNvSpPr>
          <p:nvPr>
            <p:ph type="ctrTitle"/>
          </p:nvPr>
        </p:nvSpPr>
        <p:spPr>
          <a:xfrm>
            <a:off x="8201464" y="1065628"/>
            <a:ext cx="3204674" cy="1255542"/>
          </a:xfrm>
        </p:spPr>
        <p:txBody>
          <a:bodyPr>
            <a:normAutofit/>
          </a:bodyPr>
          <a:lstStyle/>
          <a:p>
            <a:pPr algn="r"/>
            <a:r>
              <a:rPr lang="ar-SY" sz="2800" dirty="0"/>
              <a:t>جمال اللغة العربية:</a:t>
            </a:r>
            <a:endParaRPr lang="en-US" sz="2800" dirty="0"/>
          </a:p>
        </p:txBody>
      </p:sp>
      <p:sp>
        <p:nvSpPr>
          <p:cNvPr id="3" name="عنوان فرعي 2">
            <a:extLst>
              <a:ext uri="{FF2B5EF4-FFF2-40B4-BE49-F238E27FC236}">
                <a16:creationId xmlns:a16="http://schemas.microsoft.com/office/drawing/2014/main" id="{3F39DEFE-0BEB-71FB-9CD5-3500D4BDEDCD}"/>
              </a:ext>
            </a:extLst>
          </p:cNvPr>
          <p:cNvSpPr>
            <a:spLocks noGrp="1"/>
          </p:cNvSpPr>
          <p:nvPr>
            <p:ph type="subTitle" idx="1"/>
          </p:nvPr>
        </p:nvSpPr>
        <p:spPr>
          <a:xfrm>
            <a:off x="2603280" y="2743201"/>
            <a:ext cx="8915399" cy="1134714"/>
          </a:xfrm>
        </p:spPr>
        <p:txBody>
          <a:bodyPr>
            <a:noAutofit/>
          </a:bodyPr>
          <a:lstStyle/>
          <a:p>
            <a:pPr algn="r"/>
            <a:r>
              <a:rPr lang="ar-SY" sz="1600" dirty="0"/>
              <a:t>إنّ المقصود بجمال اللغة العربية هو جمال التعبير باللغة العربية، وأكثر ما يكون ذلك في الشعر أو في النثر الفني من خلال استعراض الشعراء لقدراتهم الفنية في هذه اللغة، ومن ذلك قول الشاعر:</a:t>
            </a:r>
          </a:p>
          <a:p>
            <a:pPr algn="r"/>
            <a:r>
              <a:rPr lang="ar-SY" sz="1600" dirty="0"/>
              <a:t>رمتِ الفؤادَ مليحةٌ عذراءُ</a:t>
            </a:r>
            <a:br>
              <a:rPr lang="ar-SY" sz="1600" dirty="0"/>
            </a:br>
            <a:r>
              <a:rPr lang="ar-SY" sz="1600" dirty="0"/>
              <a:t>بسهامِ لحظٍ ما لهنَّ دواءُ</a:t>
            </a:r>
          </a:p>
          <a:p>
            <a:pPr algn="r"/>
            <a:r>
              <a:rPr lang="ar-SY" sz="1600" dirty="0"/>
              <a:t>وقول الآخر:</a:t>
            </a:r>
          </a:p>
          <a:p>
            <a:pPr algn="r"/>
            <a:r>
              <a:rPr lang="ar-SY" sz="1600" dirty="0"/>
              <a:t>أذَلَّ الحِرْصُ والطَّمَعُ </a:t>
            </a:r>
            <a:r>
              <a:rPr lang="ar-SY" sz="1600" dirty="0" err="1"/>
              <a:t>الرِّقابَا</a:t>
            </a:r>
            <a:br>
              <a:rPr lang="ar-SY" sz="1600" dirty="0"/>
            </a:br>
            <a:r>
              <a:rPr lang="ar-SY" sz="1600" dirty="0"/>
              <a:t>وقَد يَعفو الكَريمُ إذا استَرَابَا</a:t>
            </a:r>
          </a:p>
          <a:p>
            <a:pPr algn="r"/>
            <a:r>
              <a:rPr lang="ar-SY" sz="1600" dirty="0"/>
              <a:t>وقول الناثر:</a:t>
            </a:r>
          </a:p>
          <a:p>
            <a:pPr algn="r"/>
            <a:r>
              <a:rPr lang="ar-SY" sz="1600" dirty="0"/>
              <a:t>"ولقد يكون في الدنيا ما يُغني الواحد من الناس عن أهل الأرض كافّة.. ولكن الدنيا بما وسعت لا يمكن أبدًا أن تغني محبًّا عن الواحد الذي يحبه.. هذا الواحد له حساب عجيب غير حساب العقل؛ فإن الواحد في الحساب العقلي أول العدد، أما في الحساب القلبي فهو أول العدد وآخره.. ليس بعده آخِرٌ إذ ليس معه آخَرٌ".</a:t>
            </a:r>
          </a:p>
          <a:p>
            <a:pPr algn="r"/>
            <a:endParaRPr lang="en-US" sz="1600" dirty="0"/>
          </a:p>
        </p:txBody>
      </p:sp>
    </p:spTree>
    <p:extLst>
      <p:ext uri="{BB962C8B-B14F-4D97-AF65-F5344CB8AC3E}">
        <p14:creationId xmlns:p14="http://schemas.microsoft.com/office/powerpoint/2010/main" val="3721784324"/>
      </p:ext>
    </p:extLst>
  </p:cSld>
  <p:clrMapOvr>
    <a:masterClrMapping/>
  </p:clrMapOvr>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TotalTime>
  <Words>356</Words>
  <Application>Microsoft Office PowerPoint</Application>
  <PresentationFormat>شاشة عريضة</PresentationFormat>
  <Paragraphs>14</Paragraphs>
  <Slides>5</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5</vt:i4>
      </vt:variant>
    </vt:vector>
  </HeadingPairs>
  <TitlesOfParts>
    <vt:vector size="9" baseType="lpstr">
      <vt:lpstr>Arial</vt:lpstr>
      <vt:lpstr>Century Gothic</vt:lpstr>
      <vt:lpstr>Wingdings 3</vt:lpstr>
      <vt:lpstr>ربطة</vt:lpstr>
      <vt:lpstr>اليوم العالمي للغة العربية</vt:lpstr>
      <vt:lpstr>أصل اليوم العالمي للغة العربية:</vt:lpstr>
      <vt:lpstr>أصل اللغة العربية:</vt:lpstr>
      <vt:lpstr>أهمية اللغة العربية:</vt:lpstr>
      <vt:lpstr>جمال اللغة العربية: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اليوم العالمي للغة العربية</dc:title>
  <dc:creator>altakne</dc:creator>
  <cp:lastModifiedBy>altakne</cp:lastModifiedBy>
  <cp:revision>1</cp:revision>
  <dcterms:created xsi:type="dcterms:W3CDTF">2022-12-18T05:45:15Z</dcterms:created>
  <dcterms:modified xsi:type="dcterms:W3CDTF">2022-12-18T05:53:33Z</dcterms:modified>
</cp:coreProperties>
</file>