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384" autoAdjust="0"/>
  </p:normalViewPr>
  <p:slideViewPr>
    <p:cSldViewPr snapToGrid="0">
      <p:cViewPr varScale="1">
        <p:scale>
          <a:sx n="70" d="100"/>
          <a:sy n="70" d="100"/>
        </p:scale>
        <p:origin x="738" y="5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3969879"/>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358C388-BFA4-420E-A381-6B9A3FC4A380}" type="datetimeFigureOut">
              <a:rPr lang="ar-SY" smtClean="0"/>
              <a:t>20/03/1444</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992098397"/>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1414242927"/>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7961746"/>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2637801895"/>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77644274"/>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918095771"/>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2071666153"/>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1055130247"/>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541010465"/>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58C388-BFA4-420E-A381-6B9A3FC4A380}" type="datetimeFigureOut">
              <a:rPr lang="ar-SY" smtClean="0"/>
              <a:t>20/03/1444</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1026415501"/>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358C388-BFA4-420E-A381-6B9A3FC4A380}" type="datetimeFigureOut">
              <a:rPr lang="ar-SY" smtClean="0"/>
              <a:t>20/03/1444</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2075124572"/>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358C388-BFA4-420E-A381-6B9A3FC4A380}" type="datetimeFigureOut">
              <a:rPr lang="ar-SY" smtClean="0"/>
              <a:t>20/03/1444</a:t>
            </a:fld>
            <a:endParaRPr lang="ar-SY"/>
          </a:p>
        </p:txBody>
      </p:sp>
      <p:sp>
        <p:nvSpPr>
          <p:cNvPr id="8" name="Footer Placeholder 7"/>
          <p:cNvSpPr>
            <a:spLocks noGrp="1"/>
          </p:cNvSpPr>
          <p:nvPr>
            <p:ph type="ftr" sz="quarter" idx="11"/>
          </p:nvPr>
        </p:nvSpPr>
        <p:spPr/>
        <p:txBody>
          <a:bodyPr/>
          <a:lstStyle/>
          <a:p>
            <a:endParaRPr lang="ar-SY"/>
          </a:p>
        </p:txBody>
      </p:sp>
      <p:sp>
        <p:nvSpPr>
          <p:cNvPr id="9" name="Slide Number Placeholder 8"/>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4256375870"/>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358C388-BFA4-420E-A381-6B9A3FC4A380}" type="datetimeFigureOut">
              <a:rPr lang="ar-SY" smtClean="0"/>
              <a:t>20/03/1444</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3841612020"/>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8C388-BFA4-420E-A381-6B9A3FC4A380}" type="datetimeFigureOut">
              <a:rPr lang="ar-SY" smtClean="0"/>
              <a:t>20/03/1444</a:t>
            </a:fld>
            <a:endParaRPr lang="ar-SY"/>
          </a:p>
        </p:txBody>
      </p:sp>
      <p:sp>
        <p:nvSpPr>
          <p:cNvPr id="3" name="Footer Placeholder 2"/>
          <p:cNvSpPr>
            <a:spLocks noGrp="1"/>
          </p:cNvSpPr>
          <p:nvPr>
            <p:ph type="ftr" sz="quarter" idx="11"/>
          </p:nvPr>
        </p:nvSpPr>
        <p:spPr/>
        <p:txBody>
          <a:bodyPr/>
          <a:lstStyle/>
          <a:p>
            <a:endParaRPr lang="ar-SY"/>
          </a:p>
        </p:txBody>
      </p:sp>
      <p:sp>
        <p:nvSpPr>
          <p:cNvPr id="4" name="Slide Number Placeholder 3"/>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1853866215"/>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58C388-BFA4-420E-A381-6B9A3FC4A380}" type="datetimeFigureOut">
              <a:rPr lang="ar-SY" smtClean="0"/>
              <a:t>20/03/1444</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4032539123"/>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58C388-BFA4-420E-A381-6B9A3FC4A380}" type="datetimeFigureOut">
              <a:rPr lang="ar-SY" smtClean="0"/>
              <a:t>20/03/1444</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D2A7E97A-3140-4EAB-B171-F13E6F02FA8F}" type="slidenum">
              <a:rPr lang="ar-SY" smtClean="0"/>
              <a:t>‹#›</a:t>
            </a:fld>
            <a:endParaRPr lang="ar-SY"/>
          </a:p>
        </p:txBody>
      </p:sp>
    </p:spTree>
    <p:extLst>
      <p:ext uri="{BB962C8B-B14F-4D97-AF65-F5344CB8AC3E}">
        <p14:creationId xmlns:p14="http://schemas.microsoft.com/office/powerpoint/2010/main" val="4063753985"/>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358C388-BFA4-420E-A381-6B9A3FC4A380}" type="datetimeFigureOut">
              <a:rPr lang="ar-SY" smtClean="0"/>
              <a:t>20/03/1444</a:t>
            </a:fld>
            <a:endParaRPr lang="ar-SY"/>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SY"/>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2A7E97A-3140-4EAB-B171-F13E6F02FA8F}" type="slidenum">
              <a:rPr lang="ar-SY" smtClean="0"/>
              <a:t>‹#›</a:t>
            </a:fld>
            <a:endParaRPr lang="ar-SY"/>
          </a:p>
        </p:txBody>
      </p:sp>
    </p:spTree>
    <p:extLst>
      <p:ext uri="{BB962C8B-B14F-4D97-AF65-F5344CB8AC3E}">
        <p14:creationId xmlns:p14="http://schemas.microsoft.com/office/powerpoint/2010/main" val="40345673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62638" y="785610"/>
            <a:ext cx="9144000" cy="1094705"/>
          </a:xfrm>
          <a:solidFill>
            <a:schemeClr val="bg1">
              <a:lumMod val="95000"/>
              <a:lumOff val="5000"/>
            </a:schemeClr>
          </a:solidFill>
        </p:spPr>
        <p:txBody>
          <a:bodyPr/>
          <a:lstStyle/>
          <a:p>
            <a:pPr algn="r"/>
            <a:r>
              <a:rPr lang="ar-SY" dirty="0" smtClean="0"/>
              <a:t>لغة الجسد وأهميتها في الحياة</a:t>
            </a:r>
            <a:endParaRPr lang="ar-SY" dirty="0"/>
          </a:p>
        </p:txBody>
      </p:sp>
    </p:spTree>
    <p:extLst>
      <p:ext uri="{BB962C8B-B14F-4D97-AF65-F5344CB8AC3E}">
        <p14:creationId xmlns:p14="http://schemas.microsoft.com/office/powerpoint/2010/main" val="2025665938"/>
      </p:ext>
    </p:extLst>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Y" dirty="0" smtClean="0"/>
              <a:t>مفهوم لغة الجسد</a:t>
            </a:r>
            <a:endParaRPr lang="ar-SY" dirty="0"/>
          </a:p>
        </p:txBody>
      </p:sp>
      <p:sp>
        <p:nvSpPr>
          <p:cNvPr id="3" name="عنصر نائب للمحتوى 2"/>
          <p:cNvSpPr>
            <a:spLocks noGrp="1"/>
          </p:cNvSpPr>
          <p:nvPr>
            <p:ph idx="1"/>
          </p:nvPr>
        </p:nvSpPr>
        <p:spPr/>
        <p:txBody>
          <a:bodyPr/>
          <a:lstStyle/>
          <a:p>
            <a:r>
              <a:rPr lang="ar-SY" dirty="0" smtClean="0"/>
              <a:t>يختصر الجسد وفقًا لإيحاءاته وحركاته، الشعور الحقيقي الداخلي للشخص، حيث يُمثّل المشاعر على هيئة حركات وإيماءات بسيطة بالجسد، وخاصة في تعابير الوجه الذي يُعدّ واحدًا من أبرز أنواع لغة الجسد، بالإضافة للنبرات الصوتية المُختلفة التي تترافق مع حالة المشاعر الداخلية للإنسان، وحركات الأصابع البسيطة التي من خلالها يتمّ إيصال الشعور للطرف الآخر من الأشخاص، وتفيدُ لغة الجسد في قراءة شخصية الإنسان ومعرفة أبرز مواصفاته، فالشخص ذو الثقة العالية بنفسه تكون حركات جسده مُتزّنة، أمّا الخجول فنظرات عيناه وحركات جسده تكون في حالة ارتباك، وكثيرةٌ هي الأشخاص المُهتمين والقادرين على معرفة تفاصيل الأشخاص من خلال قراءة إيحاءات جسدهم الشفهية.</a:t>
            </a:r>
            <a:endParaRPr lang="ar-SY" dirty="0"/>
          </a:p>
        </p:txBody>
      </p:sp>
    </p:spTree>
    <p:extLst>
      <p:ext uri="{BB962C8B-B14F-4D97-AF65-F5344CB8AC3E}">
        <p14:creationId xmlns:p14="http://schemas.microsoft.com/office/powerpoint/2010/main" val="1759436990"/>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4739425"/>
            <a:ext cx="8534400" cy="888644"/>
          </a:xfrm>
          <a:solidFill>
            <a:schemeClr val="accent6"/>
          </a:solidFill>
        </p:spPr>
        <p:txBody>
          <a:bodyPr/>
          <a:lstStyle/>
          <a:p>
            <a:r>
              <a:rPr lang="ar-SY" dirty="0" smtClean="0"/>
              <a:t>أنواع لغة الجسد</a:t>
            </a:r>
            <a:endParaRPr lang="ar-SY" dirty="0"/>
          </a:p>
        </p:txBody>
      </p:sp>
      <p:sp>
        <p:nvSpPr>
          <p:cNvPr id="3" name="عنصر نائب للمحتوى 2"/>
          <p:cNvSpPr>
            <a:spLocks noGrp="1"/>
          </p:cNvSpPr>
          <p:nvPr>
            <p:ph idx="1"/>
          </p:nvPr>
        </p:nvSpPr>
        <p:spPr>
          <a:xfrm>
            <a:off x="1495023" y="248254"/>
            <a:ext cx="10515600" cy="4351338"/>
          </a:xfrm>
        </p:spPr>
        <p:txBody>
          <a:bodyPr>
            <a:normAutofit/>
          </a:bodyPr>
          <a:lstStyle/>
          <a:p>
            <a:r>
              <a:rPr lang="ar-SY" dirty="0" smtClean="0"/>
              <a:t>للغة الجسد أنواعٌ كثيرة، تصل للشخص المقابل بطريقة غير شفهية، حيث لحركات الجسد طريقةً تعبيريةً صادقة لإيصال الشعور الداخلي للإنسان، وتظهر على شكل حركاتٍ جسدية تعبيرية، والتي من أنواعها: </a:t>
            </a:r>
          </a:p>
          <a:p>
            <a:pPr marL="514350" indent="-514350">
              <a:buFont typeface="+mj-lt"/>
              <a:buAutoNum type="arabicPeriod"/>
            </a:pPr>
            <a:r>
              <a:rPr lang="ar-SY" dirty="0" smtClean="0"/>
              <a:t> </a:t>
            </a:r>
            <a:r>
              <a:rPr lang="ar-SY" dirty="0" smtClean="0">
                <a:solidFill>
                  <a:srgbClr val="FF0000"/>
                </a:solidFill>
              </a:rPr>
              <a:t>حركات الوجه بتعابيرها المُختلفة</a:t>
            </a:r>
            <a:r>
              <a:rPr lang="ar-SY" dirty="0" smtClean="0"/>
              <a:t>: قادرة على إيصال الشعور بطريقة أفصح من الكلمات والعبارات، فيكفي النظر للوجه للتعبير عما يشعر به الشخص من فرح وسعادة وغضب او حتى حزن.</a:t>
            </a:r>
          </a:p>
          <a:p>
            <a:pPr marL="514350" indent="-514350">
              <a:buFont typeface="+mj-lt"/>
              <a:buAutoNum type="arabicPeriod"/>
            </a:pPr>
            <a:r>
              <a:rPr lang="ar-SY" dirty="0" err="1" smtClean="0">
                <a:solidFill>
                  <a:srgbClr val="FF0000"/>
                </a:solidFill>
              </a:rPr>
              <a:t>بؤبو</a:t>
            </a:r>
            <a:r>
              <a:rPr lang="ar-SY" dirty="0" smtClean="0">
                <a:solidFill>
                  <a:srgbClr val="FF0000"/>
                </a:solidFill>
              </a:rPr>
              <a:t> العين: </a:t>
            </a:r>
            <a:r>
              <a:rPr lang="ar-SY" dirty="0" smtClean="0"/>
              <a:t>يكفي للشخص أن ينظر لعين الذي أمامه لتصل إليه إشارات الفرح والحزن بشكل غير شفهي، حيث </a:t>
            </a:r>
            <a:r>
              <a:rPr lang="ar-SY" dirty="0" err="1" smtClean="0"/>
              <a:t>إتّساع</a:t>
            </a:r>
            <a:r>
              <a:rPr lang="ar-SY" dirty="0" smtClean="0"/>
              <a:t> بؤبؤ العين يدّل على الفرح، أمّا إذا حدث العكس فقد وصل إليه شعور ازعجه، كما تدّل نظرات العين على شخصية الفرد ذاته، فيما إذا كان خجولًا أو واثقًا بنفسه.</a:t>
            </a:r>
          </a:p>
          <a:p>
            <a:pPr marL="514350" indent="-514350">
              <a:buFont typeface="+mj-lt"/>
              <a:buAutoNum type="arabicPeriod"/>
            </a:pPr>
            <a:r>
              <a:rPr lang="ar-SY" dirty="0" smtClean="0">
                <a:solidFill>
                  <a:srgbClr val="FF0000"/>
                </a:solidFill>
              </a:rPr>
              <a:t>الأنف: </a:t>
            </a:r>
            <a:r>
              <a:rPr lang="ar-SY" dirty="0" smtClean="0"/>
              <a:t>تدل حركة لمس الأنف أثناء الكلام، على أنّ الشخص يحاول إخفاء الحقيقة، ولا يقول الصدق.</a:t>
            </a:r>
          </a:p>
          <a:p>
            <a:pPr marL="514350" indent="-514350">
              <a:buFont typeface="+mj-lt"/>
              <a:buAutoNum type="arabicPeriod"/>
            </a:pPr>
            <a:r>
              <a:rPr lang="ar-SY" dirty="0" smtClean="0">
                <a:solidFill>
                  <a:srgbClr val="FF0000"/>
                </a:solidFill>
              </a:rPr>
              <a:t>الأصابع:</a:t>
            </a:r>
            <a:r>
              <a:rPr lang="ar-SY" dirty="0" smtClean="0"/>
              <a:t> لحركات الأصابع إيحاءاتٍ عديدة مُختلفة، منها ما تدّل على التوتر، ومنها ما تعني الملل، وبعضها يدّل على الخوف والارتباك.</a:t>
            </a:r>
            <a:endParaRPr lang="ar-SY" dirty="0"/>
          </a:p>
        </p:txBody>
      </p:sp>
    </p:spTree>
    <p:extLst>
      <p:ext uri="{BB962C8B-B14F-4D97-AF65-F5344CB8AC3E}">
        <p14:creationId xmlns:p14="http://schemas.microsoft.com/office/powerpoint/2010/main" val="364507140"/>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4662152"/>
            <a:ext cx="8534400" cy="1332247"/>
          </a:xfrm>
          <a:solidFill>
            <a:schemeClr val="accent6"/>
          </a:solidFill>
        </p:spPr>
        <p:txBody>
          <a:bodyPr/>
          <a:lstStyle/>
          <a:p>
            <a:r>
              <a:rPr lang="ar-SY" dirty="0" smtClean="0"/>
              <a:t>أهمية لغة الجسد</a:t>
            </a:r>
            <a:endParaRPr lang="ar-SY" dirty="0"/>
          </a:p>
        </p:txBody>
      </p:sp>
      <p:sp>
        <p:nvSpPr>
          <p:cNvPr id="3" name="عنصر نائب للمحتوى 2"/>
          <p:cNvSpPr>
            <a:spLocks noGrp="1"/>
          </p:cNvSpPr>
          <p:nvPr>
            <p:ph idx="1"/>
          </p:nvPr>
        </p:nvSpPr>
        <p:spPr/>
        <p:txBody>
          <a:bodyPr/>
          <a:lstStyle/>
          <a:p>
            <a:r>
              <a:rPr lang="ar-SY" dirty="0" smtClean="0"/>
              <a:t>تكمن أهمية لغة الجسد في تحقيق التواصل الشعوري الحقيقي بين الأفراد، فلها دور بارز في تحقيق التفاهم البشري بين الأشخاص.</a:t>
            </a:r>
          </a:p>
          <a:p>
            <a:r>
              <a:rPr lang="ar-SY" dirty="0" smtClean="0"/>
              <a:t> تُساعد صاحبها على التعبير الصادق عن المشاعر الداخلية تجاه الموقف أو الشخص عندما تخونه الكلمات في إيصال التعبير المناسب عليها.</a:t>
            </a:r>
          </a:p>
          <a:p>
            <a:r>
              <a:rPr lang="ar-SY" dirty="0" smtClean="0"/>
              <a:t> كما ومن خلال لغة الجسد يكتشف شخصية الإنسان الحقيقية والشعور الداخلي الذي يحاول إخفاؤه، أو التظاهر عكسه.</a:t>
            </a:r>
          </a:p>
          <a:p>
            <a:r>
              <a:rPr lang="ar-SY" dirty="0"/>
              <a:t>إ</a:t>
            </a:r>
            <a:r>
              <a:rPr lang="ar-SY" dirty="0" smtClean="0"/>
              <a:t>نّها من اللغات الأكثر صدقًا والبعيدة عن التزييف في التعامل، كما ومن خلالها يفهم المُخاطب حاجة الشخص في إنهاء الحديث، أو استمراره.</a:t>
            </a:r>
            <a:endParaRPr lang="ar-SY" dirty="0"/>
          </a:p>
        </p:txBody>
      </p:sp>
    </p:spTree>
    <p:extLst>
      <p:ext uri="{BB962C8B-B14F-4D97-AF65-F5344CB8AC3E}">
        <p14:creationId xmlns:p14="http://schemas.microsoft.com/office/powerpoint/2010/main" val="3589518714"/>
      </p:ext>
    </p:extLst>
  </p:cSld>
  <p:clrMapOvr>
    <a:masterClrMapping/>
  </p:clrMapOvr>
  <mc:AlternateContent xmlns:mc="http://schemas.openxmlformats.org/markup-compatibility/2006">
    <mc:Choice xmlns:p14="http://schemas.microsoft.com/office/powerpoint/2010/main" Requires="p14">
      <p:transition spd="med" p14:dur="700" advTm="1000">
        <p:fade/>
      </p:transition>
    </mc:Choice>
    <mc:Fallback>
      <p:transition spd="med" advTm="1000">
        <p:fade/>
      </p:transition>
    </mc:Fallback>
  </mc:AlternateContent>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353</Words>
  <Application>Microsoft Office PowerPoint</Application>
  <PresentationFormat>شاشة عريضة</PresentationFormat>
  <Paragraphs>14</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Century Gothic</vt:lpstr>
      <vt:lpstr>Tahoma</vt:lpstr>
      <vt:lpstr>Wingdings 3</vt:lpstr>
      <vt:lpstr>شريحة</vt:lpstr>
      <vt:lpstr>لغة الجسد وأهميتها في الحياة</vt:lpstr>
      <vt:lpstr>مفهوم لغة الجسد</vt:lpstr>
      <vt:lpstr>أنواع لغة الجسد</vt:lpstr>
      <vt:lpstr>أهمية لغة الجسد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لغة الجسد وأهميتها في الحياة</dc:title>
  <dc:creator>Shamfuture</dc:creator>
  <cp:lastModifiedBy>Shamfuture</cp:lastModifiedBy>
  <cp:revision>2</cp:revision>
  <dcterms:created xsi:type="dcterms:W3CDTF">2022-10-15T18:31:04Z</dcterms:created>
  <dcterms:modified xsi:type="dcterms:W3CDTF">2022-10-15T18:40:46Z</dcterms:modified>
</cp:coreProperties>
</file>