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ar-SY"/>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varScale="1">
        <p:scale>
          <a:sx n="74" d="100"/>
          <a:sy n="74" d="100"/>
        </p:scale>
        <p:origin x="57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SY"/>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SY"/>
          </a:p>
        </p:txBody>
      </p:sp>
      <p:sp>
        <p:nvSpPr>
          <p:cNvPr id="4" name="عنصر نائب للتاريخ 3"/>
          <p:cNvSpPr>
            <a:spLocks noGrp="1"/>
          </p:cNvSpPr>
          <p:nvPr>
            <p:ph type="dt" sz="half" idx="10"/>
          </p:nvPr>
        </p:nvSpPr>
        <p:spPr/>
        <p:txBody>
          <a:bodyPr/>
          <a:lstStyle/>
          <a:p>
            <a:fld id="{71321219-1226-42BF-AC2E-21FCDB149ADB}" type="datetimeFigureOut">
              <a:rPr lang="ar-SY" smtClean="0"/>
              <a:t>02/04/1444</a:t>
            </a:fld>
            <a:endParaRPr lang="ar-SY"/>
          </a:p>
        </p:txBody>
      </p:sp>
      <p:sp>
        <p:nvSpPr>
          <p:cNvPr id="5" name="عنصر نائب للتذييل 4"/>
          <p:cNvSpPr>
            <a:spLocks noGrp="1"/>
          </p:cNvSpPr>
          <p:nvPr>
            <p:ph type="ftr" sz="quarter" idx="11"/>
          </p:nvPr>
        </p:nvSpPr>
        <p:spPr/>
        <p:txBody>
          <a:bodyPr/>
          <a:lstStyle/>
          <a:p>
            <a:endParaRPr lang="ar-SY"/>
          </a:p>
        </p:txBody>
      </p:sp>
      <p:sp>
        <p:nvSpPr>
          <p:cNvPr id="6" name="عنصر نائب لرقم الشريحة 5"/>
          <p:cNvSpPr>
            <a:spLocks noGrp="1"/>
          </p:cNvSpPr>
          <p:nvPr>
            <p:ph type="sldNum" sz="quarter" idx="12"/>
          </p:nvPr>
        </p:nvSpPr>
        <p:spPr/>
        <p:txBody>
          <a:bodyPr/>
          <a:lstStyle/>
          <a:p>
            <a:fld id="{F267BC45-4F7E-4D95-A0ED-AA5A18CA570E}" type="slidenum">
              <a:rPr lang="ar-SY" smtClean="0"/>
              <a:t>‹#›</a:t>
            </a:fld>
            <a:endParaRPr lang="ar-SY"/>
          </a:p>
        </p:txBody>
      </p:sp>
    </p:spTree>
    <p:extLst>
      <p:ext uri="{BB962C8B-B14F-4D97-AF65-F5344CB8AC3E}">
        <p14:creationId xmlns:p14="http://schemas.microsoft.com/office/powerpoint/2010/main" val="328960819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Y"/>
          </a:p>
        </p:txBody>
      </p:sp>
      <p:sp>
        <p:nvSpPr>
          <p:cNvPr id="3" name="عنصر نائب للعنوان العمودي 2"/>
          <p:cNvSpPr>
            <a:spLocks noGrp="1"/>
          </p:cNvSpPr>
          <p:nvPr>
            <p:ph type="body" orient="vert" idx="1"/>
          </p:nvPr>
        </p:nvSpPr>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تاريخ 3"/>
          <p:cNvSpPr>
            <a:spLocks noGrp="1"/>
          </p:cNvSpPr>
          <p:nvPr>
            <p:ph type="dt" sz="half" idx="10"/>
          </p:nvPr>
        </p:nvSpPr>
        <p:spPr/>
        <p:txBody>
          <a:bodyPr/>
          <a:lstStyle/>
          <a:p>
            <a:fld id="{71321219-1226-42BF-AC2E-21FCDB149ADB}" type="datetimeFigureOut">
              <a:rPr lang="ar-SY" smtClean="0"/>
              <a:t>02/04/1444</a:t>
            </a:fld>
            <a:endParaRPr lang="ar-SY"/>
          </a:p>
        </p:txBody>
      </p:sp>
      <p:sp>
        <p:nvSpPr>
          <p:cNvPr id="5" name="عنصر نائب للتذييل 4"/>
          <p:cNvSpPr>
            <a:spLocks noGrp="1"/>
          </p:cNvSpPr>
          <p:nvPr>
            <p:ph type="ftr" sz="quarter" idx="11"/>
          </p:nvPr>
        </p:nvSpPr>
        <p:spPr/>
        <p:txBody>
          <a:bodyPr/>
          <a:lstStyle/>
          <a:p>
            <a:endParaRPr lang="ar-SY"/>
          </a:p>
        </p:txBody>
      </p:sp>
      <p:sp>
        <p:nvSpPr>
          <p:cNvPr id="6" name="عنصر نائب لرقم الشريحة 5"/>
          <p:cNvSpPr>
            <a:spLocks noGrp="1"/>
          </p:cNvSpPr>
          <p:nvPr>
            <p:ph type="sldNum" sz="quarter" idx="12"/>
          </p:nvPr>
        </p:nvSpPr>
        <p:spPr/>
        <p:txBody>
          <a:bodyPr/>
          <a:lstStyle/>
          <a:p>
            <a:fld id="{F267BC45-4F7E-4D95-A0ED-AA5A18CA570E}" type="slidenum">
              <a:rPr lang="ar-SY" smtClean="0"/>
              <a:t>‹#›</a:t>
            </a:fld>
            <a:endParaRPr lang="ar-SY"/>
          </a:p>
        </p:txBody>
      </p:sp>
    </p:spTree>
    <p:extLst>
      <p:ext uri="{BB962C8B-B14F-4D97-AF65-F5344CB8AC3E}">
        <p14:creationId xmlns:p14="http://schemas.microsoft.com/office/powerpoint/2010/main" val="151224759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SY"/>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تاريخ 3"/>
          <p:cNvSpPr>
            <a:spLocks noGrp="1"/>
          </p:cNvSpPr>
          <p:nvPr>
            <p:ph type="dt" sz="half" idx="10"/>
          </p:nvPr>
        </p:nvSpPr>
        <p:spPr/>
        <p:txBody>
          <a:bodyPr/>
          <a:lstStyle/>
          <a:p>
            <a:fld id="{71321219-1226-42BF-AC2E-21FCDB149ADB}" type="datetimeFigureOut">
              <a:rPr lang="ar-SY" smtClean="0"/>
              <a:t>02/04/1444</a:t>
            </a:fld>
            <a:endParaRPr lang="ar-SY"/>
          </a:p>
        </p:txBody>
      </p:sp>
      <p:sp>
        <p:nvSpPr>
          <p:cNvPr id="5" name="عنصر نائب للتذييل 4"/>
          <p:cNvSpPr>
            <a:spLocks noGrp="1"/>
          </p:cNvSpPr>
          <p:nvPr>
            <p:ph type="ftr" sz="quarter" idx="11"/>
          </p:nvPr>
        </p:nvSpPr>
        <p:spPr/>
        <p:txBody>
          <a:bodyPr/>
          <a:lstStyle/>
          <a:p>
            <a:endParaRPr lang="ar-SY"/>
          </a:p>
        </p:txBody>
      </p:sp>
      <p:sp>
        <p:nvSpPr>
          <p:cNvPr id="6" name="عنصر نائب لرقم الشريحة 5"/>
          <p:cNvSpPr>
            <a:spLocks noGrp="1"/>
          </p:cNvSpPr>
          <p:nvPr>
            <p:ph type="sldNum" sz="quarter" idx="12"/>
          </p:nvPr>
        </p:nvSpPr>
        <p:spPr/>
        <p:txBody>
          <a:bodyPr/>
          <a:lstStyle/>
          <a:p>
            <a:fld id="{F267BC45-4F7E-4D95-A0ED-AA5A18CA570E}" type="slidenum">
              <a:rPr lang="ar-SY" smtClean="0"/>
              <a:t>‹#›</a:t>
            </a:fld>
            <a:endParaRPr lang="ar-SY"/>
          </a:p>
        </p:txBody>
      </p:sp>
    </p:spTree>
    <p:extLst>
      <p:ext uri="{BB962C8B-B14F-4D97-AF65-F5344CB8AC3E}">
        <p14:creationId xmlns:p14="http://schemas.microsoft.com/office/powerpoint/2010/main" val="218914192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Y"/>
          </a:p>
        </p:txBody>
      </p:sp>
      <p:sp>
        <p:nvSpPr>
          <p:cNvPr id="3" name="عنصر نائب للمحتوى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تاريخ 3"/>
          <p:cNvSpPr>
            <a:spLocks noGrp="1"/>
          </p:cNvSpPr>
          <p:nvPr>
            <p:ph type="dt" sz="half" idx="10"/>
          </p:nvPr>
        </p:nvSpPr>
        <p:spPr/>
        <p:txBody>
          <a:bodyPr/>
          <a:lstStyle/>
          <a:p>
            <a:fld id="{71321219-1226-42BF-AC2E-21FCDB149ADB}" type="datetimeFigureOut">
              <a:rPr lang="ar-SY" smtClean="0"/>
              <a:t>02/04/1444</a:t>
            </a:fld>
            <a:endParaRPr lang="ar-SY"/>
          </a:p>
        </p:txBody>
      </p:sp>
      <p:sp>
        <p:nvSpPr>
          <p:cNvPr id="5" name="عنصر نائب للتذييل 4"/>
          <p:cNvSpPr>
            <a:spLocks noGrp="1"/>
          </p:cNvSpPr>
          <p:nvPr>
            <p:ph type="ftr" sz="quarter" idx="11"/>
          </p:nvPr>
        </p:nvSpPr>
        <p:spPr/>
        <p:txBody>
          <a:bodyPr/>
          <a:lstStyle/>
          <a:p>
            <a:endParaRPr lang="ar-SY"/>
          </a:p>
        </p:txBody>
      </p:sp>
      <p:sp>
        <p:nvSpPr>
          <p:cNvPr id="6" name="عنصر نائب لرقم الشريحة 5"/>
          <p:cNvSpPr>
            <a:spLocks noGrp="1"/>
          </p:cNvSpPr>
          <p:nvPr>
            <p:ph type="sldNum" sz="quarter" idx="12"/>
          </p:nvPr>
        </p:nvSpPr>
        <p:spPr/>
        <p:txBody>
          <a:bodyPr/>
          <a:lstStyle/>
          <a:p>
            <a:fld id="{F267BC45-4F7E-4D95-A0ED-AA5A18CA570E}" type="slidenum">
              <a:rPr lang="ar-SY" smtClean="0"/>
              <a:t>‹#›</a:t>
            </a:fld>
            <a:endParaRPr lang="ar-SY"/>
          </a:p>
        </p:txBody>
      </p:sp>
    </p:spTree>
    <p:extLst>
      <p:ext uri="{BB962C8B-B14F-4D97-AF65-F5344CB8AC3E}">
        <p14:creationId xmlns:p14="http://schemas.microsoft.com/office/powerpoint/2010/main" val="289117494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SY"/>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عنصر نائب للتاريخ 3"/>
          <p:cNvSpPr>
            <a:spLocks noGrp="1"/>
          </p:cNvSpPr>
          <p:nvPr>
            <p:ph type="dt" sz="half" idx="10"/>
          </p:nvPr>
        </p:nvSpPr>
        <p:spPr/>
        <p:txBody>
          <a:bodyPr/>
          <a:lstStyle/>
          <a:p>
            <a:fld id="{71321219-1226-42BF-AC2E-21FCDB149ADB}" type="datetimeFigureOut">
              <a:rPr lang="ar-SY" smtClean="0"/>
              <a:t>02/04/1444</a:t>
            </a:fld>
            <a:endParaRPr lang="ar-SY"/>
          </a:p>
        </p:txBody>
      </p:sp>
      <p:sp>
        <p:nvSpPr>
          <p:cNvPr id="5" name="عنصر نائب للتذييل 4"/>
          <p:cNvSpPr>
            <a:spLocks noGrp="1"/>
          </p:cNvSpPr>
          <p:nvPr>
            <p:ph type="ftr" sz="quarter" idx="11"/>
          </p:nvPr>
        </p:nvSpPr>
        <p:spPr/>
        <p:txBody>
          <a:bodyPr/>
          <a:lstStyle/>
          <a:p>
            <a:endParaRPr lang="ar-SY"/>
          </a:p>
        </p:txBody>
      </p:sp>
      <p:sp>
        <p:nvSpPr>
          <p:cNvPr id="6" name="عنصر نائب لرقم الشريحة 5"/>
          <p:cNvSpPr>
            <a:spLocks noGrp="1"/>
          </p:cNvSpPr>
          <p:nvPr>
            <p:ph type="sldNum" sz="quarter" idx="12"/>
          </p:nvPr>
        </p:nvSpPr>
        <p:spPr/>
        <p:txBody>
          <a:bodyPr/>
          <a:lstStyle/>
          <a:p>
            <a:fld id="{F267BC45-4F7E-4D95-A0ED-AA5A18CA570E}" type="slidenum">
              <a:rPr lang="ar-SY" smtClean="0"/>
              <a:t>‹#›</a:t>
            </a:fld>
            <a:endParaRPr lang="ar-SY"/>
          </a:p>
        </p:txBody>
      </p:sp>
    </p:spTree>
    <p:extLst>
      <p:ext uri="{BB962C8B-B14F-4D97-AF65-F5344CB8AC3E}">
        <p14:creationId xmlns:p14="http://schemas.microsoft.com/office/powerpoint/2010/main" val="352993655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Y"/>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5" name="عنصر نائب للتاريخ 4"/>
          <p:cNvSpPr>
            <a:spLocks noGrp="1"/>
          </p:cNvSpPr>
          <p:nvPr>
            <p:ph type="dt" sz="half" idx="10"/>
          </p:nvPr>
        </p:nvSpPr>
        <p:spPr/>
        <p:txBody>
          <a:bodyPr/>
          <a:lstStyle/>
          <a:p>
            <a:fld id="{71321219-1226-42BF-AC2E-21FCDB149ADB}" type="datetimeFigureOut">
              <a:rPr lang="ar-SY" smtClean="0"/>
              <a:t>02/04/1444</a:t>
            </a:fld>
            <a:endParaRPr lang="ar-SY"/>
          </a:p>
        </p:txBody>
      </p:sp>
      <p:sp>
        <p:nvSpPr>
          <p:cNvPr id="6" name="عنصر نائب للتذييل 5"/>
          <p:cNvSpPr>
            <a:spLocks noGrp="1"/>
          </p:cNvSpPr>
          <p:nvPr>
            <p:ph type="ftr" sz="quarter" idx="11"/>
          </p:nvPr>
        </p:nvSpPr>
        <p:spPr/>
        <p:txBody>
          <a:bodyPr/>
          <a:lstStyle/>
          <a:p>
            <a:endParaRPr lang="ar-SY"/>
          </a:p>
        </p:txBody>
      </p:sp>
      <p:sp>
        <p:nvSpPr>
          <p:cNvPr id="7" name="عنصر نائب لرقم الشريحة 6"/>
          <p:cNvSpPr>
            <a:spLocks noGrp="1"/>
          </p:cNvSpPr>
          <p:nvPr>
            <p:ph type="sldNum" sz="quarter" idx="12"/>
          </p:nvPr>
        </p:nvSpPr>
        <p:spPr/>
        <p:txBody>
          <a:bodyPr/>
          <a:lstStyle/>
          <a:p>
            <a:fld id="{F267BC45-4F7E-4D95-A0ED-AA5A18CA570E}" type="slidenum">
              <a:rPr lang="ar-SY" smtClean="0"/>
              <a:t>‹#›</a:t>
            </a:fld>
            <a:endParaRPr lang="ar-SY"/>
          </a:p>
        </p:txBody>
      </p:sp>
    </p:spTree>
    <p:extLst>
      <p:ext uri="{BB962C8B-B14F-4D97-AF65-F5344CB8AC3E}">
        <p14:creationId xmlns:p14="http://schemas.microsoft.com/office/powerpoint/2010/main" val="43737492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SY"/>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7" name="عنصر نائب للتاريخ 6"/>
          <p:cNvSpPr>
            <a:spLocks noGrp="1"/>
          </p:cNvSpPr>
          <p:nvPr>
            <p:ph type="dt" sz="half" idx="10"/>
          </p:nvPr>
        </p:nvSpPr>
        <p:spPr/>
        <p:txBody>
          <a:bodyPr/>
          <a:lstStyle/>
          <a:p>
            <a:fld id="{71321219-1226-42BF-AC2E-21FCDB149ADB}" type="datetimeFigureOut">
              <a:rPr lang="ar-SY" smtClean="0"/>
              <a:t>02/04/1444</a:t>
            </a:fld>
            <a:endParaRPr lang="ar-SY"/>
          </a:p>
        </p:txBody>
      </p:sp>
      <p:sp>
        <p:nvSpPr>
          <p:cNvPr id="8" name="عنصر نائب للتذييل 7"/>
          <p:cNvSpPr>
            <a:spLocks noGrp="1"/>
          </p:cNvSpPr>
          <p:nvPr>
            <p:ph type="ftr" sz="quarter" idx="11"/>
          </p:nvPr>
        </p:nvSpPr>
        <p:spPr/>
        <p:txBody>
          <a:bodyPr/>
          <a:lstStyle/>
          <a:p>
            <a:endParaRPr lang="ar-SY"/>
          </a:p>
        </p:txBody>
      </p:sp>
      <p:sp>
        <p:nvSpPr>
          <p:cNvPr id="9" name="عنصر نائب لرقم الشريحة 8"/>
          <p:cNvSpPr>
            <a:spLocks noGrp="1"/>
          </p:cNvSpPr>
          <p:nvPr>
            <p:ph type="sldNum" sz="quarter" idx="12"/>
          </p:nvPr>
        </p:nvSpPr>
        <p:spPr/>
        <p:txBody>
          <a:bodyPr/>
          <a:lstStyle/>
          <a:p>
            <a:fld id="{F267BC45-4F7E-4D95-A0ED-AA5A18CA570E}" type="slidenum">
              <a:rPr lang="ar-SY" smtClean="0"/>
              <a:t>‹#›</a:t>
            </a:fld>
            <a:endParaRPr lang="ar-SY"/>
          </a:p>
        </p:txBody>
      </p:sp>
    </p:spTree>
    <p:extLst>
      <p:ext uri="{BB962C8B-B14F-4D97-AF65-F5344CB8AC3E}">
        <p14:creationId xmlns:p14="http://schemas.microsoft.com/office/powerpoint/2010/main" val="375162301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Y"/>
          </a:p>
        </p:txBody>
      </p:sp>
      <p:sp>
        <p:nvSpPr>
          <p:cNvPr id="3" name="عنصر نائب للتاريخ 2"/>
          <p:cNvSpPr>
            <a:spLocks noGrp="1"/>
          </p:cNvSpPr>
          <p:nvPr>
            <p:ph type="dt" sz="half" idx="10"/>
          </p:nvPr>
        </p:nvSpPr>
        <p:spPr/>
        <p:txBody>
          <a:bodyPr/>
          <a:lstStyle/>
          <a:p>
            <a:fld id="{71321219-1226-42BF-AC2E-21FCDB149ADB}" type="datetimeFigureOut">
              <a:rPr lang="ar-SY" smtClean="0"/>
              <a:t>02/04/1444</a:t>
            </a:fld>
            <a:endParaRPr lang="ar-SY"/>
          </a:p>
        </p:txBody>
      </p:sp>
      <p:sp>
        <p:nvSpPr>
          <p:cNvPr id="4" name="عنصر نائب للتذييل 3"/>
          <p:cNvSpPr>
            <a:spLocks noGrp="1"/>
          </p:cNvSpPr>
          <p:nvPr>
            <p:ph type="ftr" sz="quarter" idx="11"/>
          </p:nvPr>
        </p:nvSpPr>
        <p:spPr/>
        <p:txBody>
          <a:bodyPr/>
          <a:lstStyle/>
          <a:p>
            <a:endParaRPr lang="ar-SY"/>
          </a:p>
        </p:txBody>
      </p:sp>
      <p:sp>
        <p:nvSpPr>
          <p:cNvPr id="5" name="عنصر نائب لرقم الشريحة 4"/>
          <p:cNvSpPr>
            <a:spLocks noGrp="1"/>
          </p:cNvSpPr>
          <p:nvPr>
            <p:ph type="sldNum" sz="quarter" idx="12"/>
          </p:nvPr>
        </p:nvSpPr>
        <p:spPr/>
        <p:txBody>
          <a:bodyPr/>
          <a:lstStyle/>
          <a:p>
            <a:fld id="{F267BC45-4F7E-4D95-A0ED-AA5A18CA570E}" type="slidenum">
              <a:rPr lang="ar-SY" smtClean="0"/>
              <a:t>‹#›</a:t>
            </a:fld>
            <a:endParaRPr lang="ar-SY"/>
          </a:p>
        </p:txBody>
      </p:sp>
    </p:spTree>
    <p:extLst>
      <p:ext uri="{BB962C8B-B14F-4D97-AF65-F5344CB8AC3E}">
        <p14:creationId xmlns:p14="http://schemas.microsoft.com/office/powerpoint/2010/main" val="227974666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1321219-1226-42BF-AC2E-21FCDB149ADB}" type="datetimeFigureOut">
              <a:rPr lang="ar-SY" smtClean="0"/>
              <a:t>02/04/1444</a:t>
            </a:fld>
            <a:endParaRPr lang="ar-SY"/>
          </a:p>
        </p:txBody>
      </p:sp>
      <p:sp>
        <p:nvSpPr>
          <p:cNvPr id="3" name="عنصر نائب للتذييل 2"/>
          <p:cNvSpPr>
            <a:spLocks noGrp="1"/>
          </p:cNvSpPr>
          <p:nvPr>
            <p:ph type="ftr" sz="quarter" idx="11"/>
          </p:nvPr>
        </p:nvSpPr>
        <p:spPr/>
        <p:txBody>
          <a:bodyPr/>
          <a:lstStyle/>
          <a:p>
            <a:endParaRPr lang="ar-SY"/>
          </a:p>
        </p:txBody>
      </p:sp>
      <p:sp>
        <p:nvSpPr>
          <p:cNvPr id="4" name="عنصر نائب لرقم الشريحة 3"/>
          <p:cNvSpPr>
            <a:spLocks noGrp="1"/>
          </p:cNvSpPr>
          <p:nvPr>
            <p:ph type="sldNum" sz="quarter" idx="12"/>
          </p:nvPr>
        </p:nvSpPr>
        <p:spPr/>
        <p:txBody>
          <a:bodyPr/>
          <a:lstStyle/>
          <a:p>
            <a:fld id="{F267BC45-4F7E-4D95-A0ED-AA5A18CA570E}" type="slidenum">
              <a:rPr lang="ar-SY" smtClean="0"/>
              <a:t>‹#›</a:t>
            </a:fld>
            <a:endParaRPr lang="ar-SY"/>
          </a:p>
        </p:txBody>
      </p:sp>
    </p:spTree>
    <p:extLst>
      <p:ext uri="{BB962C8B-B14F-4D97-AF65-F5344CB8AC3E}">
        <p14:creationId xmlns:p14="http://schemas.microsoft.com/office/powerpoint/2010/main" val="34933007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Y"/>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عنصر نائب للتاريخ 4"/>
          <p:cNvSpPr>
            <a:spLocks noGrp="1"/>
          </p:cNvSpPr>
          <p:nvPr>
            <p:ph type="dt" sz="half" idx="10"/>
          </p:nvPr>
        </p:nvSpPr>
        <p:spPr/>
        <p:txBody>
          <a:bodyPr/>
          <a:lstStyle/>
          <a:p>
            <a:fld id="{71321219-1226-42BF-AC2E-21FCDB149ADB}" type="datetimeFigureOut">
              <a:rPr lang="ar-SY" smtClean="0"/>
              <a:t>02/04/1444</a:t>
            </a:fld>
            <a:endParaRPr lang="ar-SY"/>
          </a:p>
        </p:txBody>
      </p:sp>
      <p:sp>
        <p:nvSpPr>
          <p:cNvPr id="6" name="عنصر نائب للتذييل 5"/>
          <p:cNvSpPr>
            <a:spLocks noGrp="1"/>
          </p:cNvSpPr>
          <p:nvPr>
            <p:ph type="ftr" sz="quarter" idx="11"/>
          </p:nvPr>
        </p:nvSpPr>
        <p:spPr/>
        <p:txBody>
          <a:bodyPr/>
          <a:lstStyle/>
          <a:p>
            <a:endParaRPr lang="ar-SY"/>
          </a:p>
        </p:txBody>
      </p:sp>
      <p:sp>
        <p:nvSpPr>
          <p:cNvPr id="7" name="عنصر نائب لرقم الشريحة 6"/>
          <p:cNvSpPr>
            <a:spLocks noGrp="1"/>
          </p:cNvSpPr>
          <p:nvPr>
            <p:ph type="sldNum" sz="quarter" idx="12"/>
          </p:nvPr>
        </p:nvSpPr>
        <p:spPr/>
        <p:txBody>
          <a:bodyPr/>
          <a:lstStyle/>
          <a:p>
            <a:fld id="{F267BC45-4F7E-4D95-A0ED-AA5A18CA570E}" type="slidenum">
              <a:rPr lang="ar-SY" smtClean="0"/>
              <a:t>‹#›</a:t>
            </a:fld>
            <a:endParaRPr lang="ar-SY"/>
          </a:p>
        </p:txBody>
      </p:sp>
    </p:spTree>
    <p:extLst>
      <p:ext uri="{BB962C8B-B14F-4D97-AF65-F5344CB8AC3E}">
        <p14:creationId xmlns:p14="http://schemas.microsoft.com/office/powerpoint/2010/main" val="75071701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Y"/>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Y"/>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عنصر نائب للتاريخ 4"/>
          <p:cNvSpPr>
            <a:spLocks noGrp="1"/>
          </p:cNvSpPr>
          <p:nvPr>
            <p:ph type="dt" sz="half" idx="10"/>
          </p:nvPr>
        </p:nvSpPr>
        <p:spPr/>
        <p:txBody>
          <a:bodyPr/>
          <a:lstStyle/>
          <a:p>
            <a:fld id="{71321219-1226-42BF-AC2E-21FCDB149ADB}" type="datetimeFigureOut">
              <a:rPr lang="ar-SY" smtClean="0"/>
              <a:t>02/04/1444</a:t>
            </a:fld>
            <a:endParaRPr lang="ar-SY"/>
          </a:p>
        </p:txBody>
      </p:sp>
      <p:sp>
        <p:nvSpPr>
          <p:cNvPr id="6" name="عنصر نائب للتذييل 5"/>
          <p:cNvSpPr>
            <a:spLocks noGrp="1"/>
          </p:cNvSpPr>
          <p:nvPr>
            <p:ph type="ftr" sz="quarter" idx="11"/>
          </p:nvPr>
        </p:nvSpPr>
        <p:spPr/>
        <p:txBody>
          <a:bodyPr/>
          <a:lstStyle/>
          <a:p>
            <a:endParaRPr lang="ar-SY"/>
          </a:p>
        </p:txBody>
      </p:sp>
      <p:sp>
        <p:nvSpPr>
          <p:cNvPr id="7" name="عنصر نائب لرقم الشريحة 6"/>
          <p:cNvSpPr>
            <a:spLocks noGrp="1"/>
          </p:cNvSpPr>
          <p:nvPr>
            <p:ph type="sldNum" sz="quarter" idx="12"/>
          </p:nvPr>
        </p:nvSpPr>
        <p:spPr/>
        <p:txBody>
          <a:bodyPr/>
          <a:lstStyle/>
          <a:p>
            <a:fld id="{F267BC45-4F7E-4D95-A0ED-AA5A18CA570E}" type="slidenum">
              <a:rPr lang="ar-SY" smtClean="0"/>
              <a:t>‹#›</a:t>
            </a:fld>
            <a:endParaRPr lang="ar-SY"/>
          </a:p>
        </p:txBody>
      </p:sp>
    </p:spTree>
    <p:extLst>
      <p:ext uri="{BB962C8B-B14F-4D97-AF65-F5344CB8AC3E}">
        <p14:creationId xmlns:p14="http://schemas.microsoft.com/office/powerpoint/2010/main" val="251471754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SY"/>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1321219-1226-42BF-AC2E-21FCDB149ADB}" type="datetimeFigureOut">
              <a:rPr lang="ar-SY" smtClean="0"/>
              <a:t>02/04/1444</a:t>
            </a:fld>
            <a:endParaRPr lang="ar-SY"/>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Y"/>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267BC45-4F7E-4D95-A0ED-AA5A18CA570E}" type="slidenum">
              <a:rPr lang="ar-SY" smtClean="0"/>
              <a:t>‹#›</a:t>
            </a:fld>
            <a:endParaRPr lang="ar-SY"/>
          </a:p>
        </p:txBody>
      </p:sp>
    </p:spTree>
    <p:extLst>
      <p:ext uri="{BB962C8B-B14F-4D97-AF65-F5344CB8AC3E}">
        <p14:creationId xmlns:p14="http://schemas.microsoft.com/office/powerpoint/2010/main" val="227420009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Y"/>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r>
              <a:rPr lang="en-US" sz="8900" b="1" i="1" dirty="0" smtClean="0">
                <a:solidFill>
                  <a:srgbClr val="FF0000"/>
                </a:solidFill>
              </a:rPr>
              <a:t>SULTANATE OF OMAN</a:t>
            </a:r>
            <a:endParaRPr lang="ar-SY" sz="8800" b="1" i="1" dirty="0">
              <a:solidFill>
                <a:srgbClr val="FF0000"/>
              </a:solidFill>
            </a:endParaRPr>
          </a:p>
        </p:txBody>
      </p:sp>
    </p:spTree>
    <p:extLst>
      <p:ext uri="{BB962C8B-B14F-4D97-AF65-F5344CB8AC3E}">
        <p14:creationId xmlns:p14="http://schemas.microsoft.com/office/powerpoint/2010/main" val="2535086613"/>
      </p:ext>
    </p:extLst>
  </p:cSld>
  <p:clrMapOvr>
    <a:masterClrMapping/>
  </p:clrMapOvr>
  <mc:AlternateContent xmlns:mc="http://schemas.openxmlformats.org/markup-compatibility/2006">
    <mc:Choice xmlns:p14="http://schemas.microsoft.com/office/powerpoint/2010/main" Requires="p14">
      <p:transition spd="med" p14:dur="700" advClick="0" advTm="3000">
        <p:fade/>
      </p:transition>
    </mc:Choice>
    <mc:Fallback>
      <p:transition spd="med" advClick="0" advTm="300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algn="ctr"/>
            <a:r>
              <a:rPr lang="en-US" dirty="0" smtClean="0"/>
              <a:t>he country’s names have varied throughout the ages, as it was called in the past by many and varied names, each of which carries a historical record of civilization, achievement and prosperity. Oman and its history:</a:t>
            </a:r>
            <a:endParaRPr lang="ar-SY" dirty="0"/>
          </a:p>
        </p:txBody>
      </p:sp>
    </p:spTree>
    <p:extLst>
      <p:ext uri="{BB962C8B-B14F-4D97-AF65-F5344CB8AC3E}">
        <p14:creationId xmlns:p14="http://schemas.microsoft.com/office/powerpoint/2010/main" val="421433657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US" dirty="0" smtClean="0">
                <a:solidFill>
                  <a:schemeClr val="tx2"/>
                </a:solidFill>
              </a:rPr>
              <a:t>Oman is ancient civilization</a:t>
            </a:r>
            <a:endParaRPr lang="ar-SY" dirty="0">
              <a:solidFill>
                <a:schemeClr val="tx2"/>
              </a:solidFill>
            </a:endParaRPr>
          </a:p>
        </p:txBody>
      </p:sp>
      <p:sp>
        <p:nvSpPr>
          <p:cNvPr id="3" name="عنصر نائب للمحتوى 2"/>
          <p:cNvSpPr>
            <a:spLocks noGrp="1"/>
          </p:cNvSpPr>
          <p:nvPr>
            <p:ph idx="1"/>
          </p:nvPr>
        </p:nvSpPr>
        <p:spPr>
          <a:xfrm>
            <a:off x="838200" y="1571223"/>
            <a:ext cx="10515600" cy="4605740"/>
          </a:xfrm>
        </p:spPr>
        <p:txBody>
          <a:bodyPr/>
          <a:lstStyle/>
          <a:p>
            <a:r>
              <a:rPr lang="en-US" dirty="0" smtClean="0"/>
              <a:t>he beginning of the civilization of the Omani state dates back to the eighth millennium BC, and according to biological research, the Sultanate of Oman was previously called the </a:t>
            </a:r>
            <a:r>
              <a:rPr lang="en-US" dirty="0" err="1" smtClean="0"/>
              <a:t>Majan</a:t>
            </a:r>
            <a:r>
              <a:rPr lang="en-US" dirty="0" smtClean="0"/>
              <a:t> civilization, which was famous for its historical location among countries, and the shipbuilding, which is the land of copper according to the Sumerian books, and after that came </a:t>
            </a:r>
            <a:r>
              <a:rPr lang="en-US" dirty="0" err="1" smtClean="0"/>
              <a:t>Mazoon</a:t>
            </a:r>
            <a:r>
              <a:rPr lang="en-US" dirty="0" smtClean="0"/>
              <a:t>, which indicated the abundance of water in the past, Then it came in the name of Oman, in reference to a region in Yemen that was called Oman. It was taken by immigrants from Yemen after the collapse of the </a:t>
            </a:r>
            <a:r>
              <a:rPr lang="en-US" dirty="0" err="1" smtClean="0"/>
              <a:t>Ma’rib</a:t>
            </a:r>
            <a:r>
              <a:rPr lang="en-US" dirty="0" smtClean="0"/>
              <a:t> Dam and their formation of Oman’s civilization.</a:t>
            </a:r>
            <a:endParaRPr lang="ar-SY" dirty="0"/>
          </a:p>
        </p:txBody>
      </p:sp>
    </p:spTree>
    <p:extLst>
      <p:ext uri="{BB962C8B-B14F-4D97-AF65-F5344CB8AC3E}">
        <p14:creationId xmlns:p14="http://schemas.microsoft.com/office/powerpoint/2010/main" val="413590783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US" dirty="0" smtClean="0">
                <a:solidFill>
                  <a:schemeClr val="tx2"/>
                </a:solidFill>
              </a:rPr>
              <a:t>Geographical location of Oman </a:t>
            </a:r>
            <a:endParaRPr lang="ar-SY" dirty="0">
              <a:solidFill>
                <a:schemeClr val="tx2"/>
              </a:solidFill>
            </a:endParaRPr>
          </a:p>
        </p:txBody>
      </p:sp>
      <p:sp>
        <p:nvSpPr>
          <p:cNvPr id="3" name="عنصر نائب للمحتوى 2"/>
          <p:cNvSpPr>
            <a:spLocks noGrp="1"/>
          </p:cNvSpPr>
          <p:nvPr>
            <p:ph idx="1"/>
          </p:nvPr>
        </p:nvSpPr>
        <p:spPr>
          <a:xfrm>
            <a:off x="838200" y="1690688"/>
            <a:ext cx="10515600" cy="4351338"/>
          </a:xfrm>
        </p:spPr>
        <p:txBody>
          <a:bodyPr/>
          <a:lstStyle/>
          <a:p>
            <a:r>
              <a:rPr lang="en-US" dirty="0" smtClean="0"/>
              <a:t>he Sultanate of Oman is located in Western Asia, in the far southeast of the Arabian Peninsula, where its coast extends for a distance of 3,165 km from the Strait of Hormuz in the north to Yemen. The Emirates, the Republic of Yemen to the south, the Strait of Hormuz to the north, and the Arabian Sea to the east.</a:t>
            </a:r>
            <a:endParaRPr lang="ar-SY" dirty="0"/>
          </a:p>
        </p:txBody>
      </p:sp>
    </p:spTree>
    <p:extLst>
      <p:ext uri="{BB962C8B-B14F-4D97-AF65-F5344CB8AC3E}">
        <p14:creationId xmlns:p14="http://schemas.microsoft.com/office/powerpoint/2010/main" val="415359617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US" dirty="0" smtClean="0">
                <a:solidFill>
                  <a:schemeClr val="tx2"/>
                </a:solidFill>
              </a:rPr>
              <a:t>The area of the sultanate of </a:t>
            </a:r>
            <a:r>
              <a:rPr lang="en-US" dirty="0">
                <a:solidFill>
                  <a:schemeClr val="tx2"/>
                </a:solidFill>
              </a:rPr>
              <a:t>O</a:t>
            </a:r>
            <a:r>
              <a:rPr lang="en-US" dirty="0" smtClean="0">
                <a:solidFill>
                  <a:schemeClr val="tx2"/>
                </a:solidFill>
              </a:rPr>
              <a:t>man</a:t>
            </a:r>
            <a:endParaRPr lang="ar-SY" dirty="0">
              <a:solidFill>
                <a:schemeClr val="tx2"/>
              </a:solidFill>
            </a:endParaRPr>
          </a:p>
        </p:txBody>
      </p:sp>
      <p:sp>
        <p:nvSpPr>
          <p:cNvPr id="3" name="عنصر نائب للمحتوى 2"/>
          <p:cNvSpPr>
            <a:spLocks noGrp="1"/>
          </p:cNvSpPr>
          <p:nvPr>
            <p:ph idx="1"/>
          </p:nvPr>
        </p:nvSpPr>
        <p:spPr>
          <a:xfrm>
            <a:off x="838200" y="1690688"/>
            <a:ext cx="10515600" cy="4486275"/>
          </a:xfrm>
        </p:spPr>
        <p:txBody>
          <a:bodyPr/>
          <a:lstStyle/>
          <a:p>
            <a:r>
              <a:rPr lang="en-US" dirty="0" smtClean="0"/>
              <a:t>he Sultanate occupies the third rank in the Arabian Peninsula, with a total area of ​​about 309.5 thousand square kilometers. It is also characterized by the different nature of its lands. The plain governorates occupy 3% of the Sultanate’s area, while the mountainous governorates occupy an area of ​​approximately 15% of the territory of the Sultanate of Oman, while the valleys and desert governorates It represents about 82% of the Sultanate's area.</a:t>
            </a:r>
            <a:endParaRPr lang="ar-SY" dirty="0"/>
          </a:p>
        </p:txBody>
      </p:sp>
    </p:spTree>
    <p:extLst>
      <p:ext uri="{BB962C8B-B14F-4D97-AF65-F5344CB8AC3E}">
        <p14:creationId xmlns:p14="http://schemas.microsoft.com/office/powerpoint/2010/main" val="299705996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US" dirty="0" smtClean="0">
                <a:solidFill>
                  <a:schemeClr val="tx2"/>
                </a:solidFill>
              </a:rPr>
              <a:t>The climate of the Sultanate of Oman</a:t>
            </a:r>
            <a:endParaRPr lang="ar-SY" dirty="0">
              <a:solidFill>
                <a:schemeClr val="tx2"/>
              </a:solidFill>
            </a:endParaRPr>
          </a:p>
        </p:txBody>
      </p:sp>
      <p:sp>
        <p:nvSpPr>
          <p:cNvPr id="3" name="عنصر نائب للمحتوى 2"/>
          <p:cNvSpPr>
            <a:spLocks noGrp="1"/>
          </p:cNvSpPr>
          <p:nvPr>
            <p:ph idx="1"/>
          </p:nvPr>
        </p:nvSpPr>
        <p:spPr/>
        <p:txBody>
          <a:bodyPr/>
          <a:lstStyle/>
          <a:p>
            <a:r>
              <a:rPr lang="en-US" dirty="0" smtClean="0"/>
              <a:t>he geographical location occupied by the Sultanate plays an important role in influencing its climate, as climatic conditions vary between different regions of the Sultanate of Oman, where it is hot and humid on the coasts, and hot and dry in the interior areas, while the mountainous heights witness a moderate and rainy climate, and in the south the climate is tropical seasonal , where it begins with heavy summer rains in June and continues to September, and as a result of the diversity of climatic manifestations in Oman, the crops vary and the agricultural crops differ.</a:t>
            </a:r>
            <a:endParaRPr lang="ar-SY" dirty="0"/>
          </a:p>
        </p:txBody>
      </p:sp>
    </p:spTree>
    <p:extLst>
      <p:ext uri="{BB962C8B-B14F-4D97-AF65-F5344CB8AC3E}">
        <p14:creationId xmlns:p14="http://schemas.microsoft.com/office/powerpoint/2010/main" val="15079076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US" dirty="0" smtClean="0">
                <a:solidFill>
                  <a:schemeClr val="tx2"/>
                </a:solidFill>
              </a:rPr>
              <a:t>Economy of the Sultanate of Oman</a:t>
            </a:r>
            <a:endParaRPr lang="ar-SY" dirty="0">
              <a:solidFill>
                <a:schemeClr val="tx2"/>
              </a:solidFill>
            </a:endParaRPr>
          </a:p>
        </p:txBody>
      </p:sp>
      <p:sp>
        <p:nvSpPr>
          <p:cNvPr id="3" name="عنصر نائب للمحتوى 2"/>
          <p:cNvSpPr>
            <a:spLocks noGrp="1"/>
          </p:cNvSpPr>
          <p:nvPr>
            <p:ph idx="1"/>
          </p:nvPr>
        </p:nvSpPr>
        <p:spPr>
          <a:xfrm>
            <a:off x="838200" y="1690688"/>
            <a:ext cx="10515600" cy="4486275"/>
          </a:xfrm>
        </p:spPr>
        <p:txBody>
          <a:bodyPr/>
          <a:lstStyle/>
          <a:p>
            <a:r>
              <a:rPr lang="en-US" dirty="0" smtClean="0"/>
              <a:t>he Sultanate is characterized by its diversified economy, as the Sultanate possesses various underground resources such as oil and gas, as well as flourishing in trade and agriculture, so that its economy is of middle income, and oil constitutes more than half of total exports and an important factor in revenues, and the Sultanate owns more than five billion barrels of oil reserves.</a:t>
            </a:r>
            <a:endParaRPr lang="ar-SY" dirty="0"/>
          </a:p>
        </p:txBody>
      </p:sp>
    </p:spTree>
    <p:extLst>
      <p:ext uri="{BB962C8B-B14F-4D97-AF65-F5344CB8AC3E}">
        <p14:creationId xmlns:p14="http://schemas.microsoft.com/office/powerpoint/2010/main" val="91535893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US" dirty="0" smtClean="0">
                <a:solidFill>
                  <a:schemeClr val="tx2"/>
                </a:solidFill>
              </a:rPr>
              <a:t>Surface manifestations in the Sultanate of Oman</a:t>
            </a:r>
            <a:endParaRPr lang="ar-SY" dirty="0">
              <a:solidFill>
                <a:schemeClr val="tx2"/>
              </a:solidFill>
            </a:endParaRPr>
          </a:p>
        </p:txBody>
      </p:sp>
      <p:sp>
        <p:nvSpPr>
          <p:cNvPr id="3" name="عنصر نائب للمحتوى 2"/>
          <p:cNvSpPr>
            <a:spLocks noGrp="1"/>
          </p:cNvSpPr>
          <p:nvPr>
            <p:ph idx="1"/>
          </p:nvPr>
        </p:nvSpPr>
        <p:spPr/>
        <p:txBody>
          <a:bodyPr/>
          <a:lstStyle/>
          <a:p>
            <a:r>
              <a:rPr lang="en-US" dirty="0" smtClean="0"/>
              <a:t>he Sultanate has many islands, and it also contains many single mountains, and mountain chains, such as the Al </a:t>
            </a:r>
            <a:r>
              <a:rPr lang="en-US" dirty="0" err="1" smtClean="0"/>
              <a:t>Hajar</a:t>
            </a:r>
            <a:r>
              <a:rPr lang="en-US" dirty="0" smtClean="0"/>
              <a:t> Mountains, which reach a height of more than 3,000 meters, and </a:t>
            </a:r>
            <a:r>
              <a:rPr lang="en-US" dirty="0" err="1" smtClean="0"/>
              <a:t>Jabal</a:t>
            </a:r>
            <a:r>
              <a:rPr lang="en-US" dirty="0" smtClean="0"/>
              <a:t> Al Shams, which reaches a height of 1800 meters in the </a:t>
            </a:r>
            <a:r>
              <a:rPr lang="en-US" dirty="0" err="1" smtClean="0"/>
              <a:t>Jabal</a:t>
            </a:r>
            <a:r>
              <a:rPr lang="en-US" dirty="0" smtClean="0"/>
              <a:t> Al </a:t>
            </a:r>
            <a:r>
              <a:rPr lang="en-US" dirty="0" err="1" smtClean="0"/>
              <a:t>Akhdar</a:t>
            </a:r>
            <a:r>
              <a:rPr lang="en-US" dirty="0" smtClean="0"/>
              <a:t> region, in addition to the Al </a:t>
            </a:r>
            <a:r>
              <a:rPr lang="en-US" dirty="0" err="1" smtClean="0"/>
              <a:t>Batinah</a:t>
            </a:r>
            <a:r>
              <a:rPr lang="en-US" dirty="0" smtClean="0"/>
              <a:t> Beach, which results from the valleys. descending from the mountains, as well as the </a:t>
            </a:r>
            <a:r>
              <a:rPr lang="en-US" dirty="0" err="1" smtClean="0"/>
              <a:t>Dhahirah</a:t>
            </a:r>
            <a:r>
              <a:rPr lang="en-US" dirty="0" smtClean="0"/>
              <a:t> region, which is located on the other side of the mountain.</a:t>
            </a:r>
            <a:endParaRPr lang="ar-SY" dirty="0"/>
          </a:p>
        </p:txBody>
      </p:sp>
    </p:spTree>
    <p:extLst>
      <p:ext uri="{BB962C8B-B14F-4D97-AF65-F5344CB8AC3E}">
        <p14:creationId xmlns:p14="http://schemas.microsoft.com/office/powerpoint/2010/main" val="138028952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lvl="1" algn="ctr"/>
            <a:r>
              <a:rPr lang="en-US" sz="5400" b="1" i="1" dirty="0" smtClean="0">
                <a:solidFill>
                  <a:srgbClr val="FF0000"/>
                </a:solidFill>
              </a:rPr>
              <a:t>The offer has ended, we hope you liked it.</a:t>
            </a:r>
            <a:endParaRPr lang="ar-SY" sz="5400" b="1" i="1" dirty="0">
              <a:solidFill>
                <a:srgbClr val="FF0000"/>
              </a:solidFill>
            </a:endParaRPr>
          </a:p>
        </p:txBody>
      </p:sp>
    </p:spTree>
    <p:extLst>
      <p:ext uri="{BB962C8B-B14F-4D97-AF65-F5344CB8AC3E}">
        <p14:creationId xmlns:p14="http://schemas.microsoft.com/office/powerpoint/2010/main" val="25595548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TotalTime>
  <Words>623</Words>
  <Application>Microsoft Office PowerPoint</Application>
  <PresentationFormat>شاشة عريضة</PresentationFormat>
  <Paragraphs>15</Paragraphs>
  <Slides>9</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9</vt:i4>
      </vt:variant>
    </vt:vector>
  </HeadingPairs>
  <TitlesOfParts>
    <vt:vector size="14" baseType="lpstr">
      <vt:lpstr>Arial</vt:lpstr>
      <vt:lpstr>Calibri</vt:lpstr>
      <vt:lpstr>Calibri Light</vt:lpstr>
      <vt:lpstr>Times New Roman</vt:lpstr>
      <vt:lpstr>نسق Office</vt:lpstr>
      <vt:lpstr>SULTANATE OF OMAN</vt:lpstr>
      <vt:lpstr>عرض تقديمي في PowerPoint</vt:lpstr>
      <vt:lpstr>Oman is ancient civilization</vt:lpstr>
      <vt:lpstr>Geographical location of Oman </vt:lpstr>
      <vt:lpstr>The area of the sultanate of Oman</vt:lpstr>
      <vt:lpstr>The climate of the Sultanate of Oman</vt:lpstr>
      <vt:lpstr>Economy of the Sultanate of Oman</vt:lpstr>
      <vt:lpstr>Surface manifestations in the Sultanate of Oman</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SULTANATE OF OMAN</dc:title>
  <dc:creator>Shamfuture</dc:creator>
  <cp:keywords>موقع مقالاتي</cp:keywords>
  <cp:lastModifiedBy>Shamfuture</cp:lastModifiedBy>
  <cp:revision>5</cp:revision>
  <dcterms:created xsi:type="dcterms:W3CDTF">2022-10-27T17:31:39Z</dcterms:created>
  <dcterms:modified xsi:type="dcterms:W3CDTF">2022-10-27T17:54:09Z</dcterms:modified>
</cp:coreProperties>
</file>