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Y"/>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569505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42018067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Y"/>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42201342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6008923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11"/>
          </p:nvPr>
        </p:nvSpPr>
        <p:spPr/>
        <p:txBody>
          <a:bodyPr/>
          <a:lstStyle/>
          <a:p>
            <a:endParaRPr lang="ar-SY"/>
          </a:p>
        </p:txBody>
      </p:sp>
      <p:sp>
        <p:nvSpPr>
          <p:cNvPr id="6" name="عنصر نائب لرقم الشريحة 5"/>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95676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741920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7" name="عنصر نائب للتاريخ 6"/>
          <p:cNvSpPr>
            <a:spLocks noGrp="1"/>
          </p:cNvSpPr>
          <p:nvPr>
            <p:ph type="dt" sz="half" idx="10"/>
          </p:nvPr>
        </p:nvSpPr>
        <p:spPr/>
        <p:txBody>
          <a:bodyPr/>
          <a:lstStyle/>
          <a:p>
            <a:fld id="{F9BE9226-AAF8-4A8A-A002-918CBBEF6CB9}" type="datetimeFigureOut">
              <a:rPr lang="ar-SY" smtClean="0"/>
              <a:t>06/04/1444</a:t>
            </a:fld>
            <a:endParaRPr lang="ar-SY"/>
          </a:p>
        </p:txBody>
      </p:sp>
      <p:sp>
        <p:nvSpPr>
          <p:cNvPr id="8" name="عنصر نائب للتذييل 7"/>
          <p:cNvSpPr>
            <a:spLocks noGrp="1"/>
          </p:cNvSpPr>
          <p:nvPr>
            <p:ph type="ftr" sz="quarter" idx="11"/>
          </p:nvPr>
        </p:nvSpPr>
        <p:spPr/>
        <p:txBody>
          <a:bodyPr/>
          <a:lstStyle/>
          <a:p>
            <a:endParaRPr lang="ar-SY"/>
          </a:p>
        </p:txBody>
      </p:sp>
      <p:sp>
        <p:nvSpPr>
          <p:cNvPr id="9" name="عنصر نائب لرقم الشريحة 8"/>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2944144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Y"/>
          </a:p>
        </p:txBody>
      </p:sp>
      <p:sp>
        <p:nvSpPr>
          <p:cNvPr id="3" name="عنصر نائب للتاريخ 2"/>
          <p:cNvSpPr>
            <a:spLocks noGrp="1"/>
          </p:cNvSpPr>
          <p:nvPr>
            <p:ph type="dt" sz="half" idx="10"/>
          </p:nvPr>
        </p:nvSpPr>
        <p:spPr/>
        <p:txBody>
          <a:bodyPr/>
          <a:lstStyle/>
          <a:p>
            <a:fld id="{F9BE9226-AAF8-4A8A-A002-918CBBEF6CB9}" type="datetimeFigureOut">
              <a:rPr lang="ar-SY" smtClean="0"/>
              <a:t>06/04/1444</a:t>
            </a:fld>
            <a:endParaRPr lang="ar-SY"/>
          </a:p>
        </p:txBody>
      </p:sp>
      <p:sp>
        <p:nvSpPr>
          <p:cNvPr id="4" name="عنصر نائب للتذييل 3"/>
          <p:cNvSpPr>
            <a:spLocks noGrp="1"/>
          </p:cNvSpPr>
          <p:nvPr>
            <p:ph type="ftr" sz="quarter" idx="11"/>
          </p:nvPr>
        </p:nvSpPr>
        <p:spPr/>
        <p:txBody>
          <a:bodyPr/>
          <a:lstStyle/>
          <a:p>
            <a:endParaRPr lang="ar-SY"/>
          </a:p>
        </p:txBody>
      </p:sp>
      <p:sp>
        <p:nvSpPr>
          <p:cNvPr id="5" name="عنصر نائب لرقم الشريحة 4"/>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785825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9BE9226-AAF8-4A8A-A002-918CBBEF6CB9}" type="datetimeFigureOut">
              <a:rPr lang="ar-SY" smtClean="0"/>
              <a:t>06/04/1444</a:t>
            </a:fld>
            <a:endParaRPr lang="ar-SY"/>
          </a:p>
        </p:txBody>
      </p:sp>
      <p:sp>
        <p:nvSpPr>
          <p:cNvPr id="3" name="عنصر نائب للتذييل 2"/>
          <p:cNvSpPr>
            <a:spLocks noGrp="1"/>
          </p:cNvSpPr>
          <p:nvPr>
            <p:ph type="ftr" sz="quarter" idx="11"/>
          </p:nvPr>
        </p:nvSpPr>
        <p:spPr/>
        <p:txBody>
          <a:bodyPr/>
          <a:lstStyle/>
          <a:p>
            <a:endParaRPr lang="ar-SY"/>
          </a:p>
        </p:txBody>
      </p:sp>
      <p:sp>
        <p:nvSpPr>
          <p:cNvPr id="4" name="عنصر نائب لرقم الشريحة 3"/>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6993940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3608981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Y"/>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F9BE9226-AAF8-4A8A-A002-918CBBEF6CB9}" type="datetimeFigureOut">
              <a:rPr lang="ar-SY" smtClean="0"/>
              <a:t>06/04/1444</a:t>
            </a:fld>
            <a:endParaRPr lang="ar-SY"/>
          </a:p>
        </p:txBody>
      </p:sp>
      <p:sp>
        <p:nvSpPr>
          <p:cNvPr id="6" name="عنصر نائب للتذييل 5"/>
          <p:cNvSpPr>
            <a:spLocks noGrp="1"/>
          </p:cNvSpPr>
          <p:nvPr>
            <p:ph type="ftr" sz="quarter" idx="11"/>
          </p:nvPr>
        </p:nvSpPr>
        <p:spPr/>
        <p:txBody>
          <a:bodyPr/>
          <a:lstStyle/>
          <a:p>
            <a:endParaRPr lang="ar-SY"/>
          </a:p>
        </p:txBody>
      </p:sp>
      <p:sp>
        <p:nvSpPr>
          <p:cNvPr id="7" name="عنصر نائب لرقم الشريحة 6"/>
          <p:cNvSpPr>
            <a:spLocks noGrp="1"/>
          </p:cNvSpPr>
          <p:nvPr>
            <p:ph type="sldNum" sz="quarter" idx="12"/>
          </p:nvPr>
        </p:nvSpPr>
        <p:spPr/>
        <p:txBody>
          <a:bodyPr/>
          <a:lstStyle/>
          <a:p>
            <a:fld id="{EDAE5363-087A-4FDC-9979-EBA89014F370}" type="slidenum">
              <a:rPr lang="ar-SY" smtClean="0"/>
              <a:t>‹#›</a:t>
            </a:fld>
            <a:endParaRPr lang="ar-SY"/>
          </a:p>
        </p:txBody>
      </p:sp>
    </p:spTree>
    <p:extLst>
      <p:ext uri="{BB962C8B-B14F-4D97-AF65-F5344CB8AC3E}">
        <p14:creationId xmlns:p14="http://schemas.microsoft.com/office/powerpoint/2010/main" val="19726116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Y"/>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Y"/>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9BE9226-AAF8-4A8A-A002-918CBBEF6CB9}" type="datetimeFigureOut">
              <a:rPr lang="ar-SY" smtClean="0"/>
              <a:t>06/04/1444</a:t>
            </a:fld>
            <a:endParaRPr lang="ar-SY"/>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AE5363-087A-4FDC-9979-EBA89014F370}" type="slidenum">
              <a:rPr lang="ar-SY" smtClean="0"/>
              <a:t>‹#›</a:t>
            </a:fld>
            <a:endParaRPr lang="ar-SY"/>
          </a:p>
        </p:txBody>
      </p:sp>
    </p:spTree>
    <p:extLst>
      <p:ext uri="{BB962C8B-B14F-4D97-AF65-F5344CB8AC3E}">
        <p14:creationId xmlns:p14="http://schemas.microsoft.com/office/powerpoint/2010/main" val="38508589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bg1"/>
          </a:solidFill>
        </p:spPr>
        <p:txBody>
          <a:bodyPr/>
          <a:lstStyle/>
          <a:p>
            <a:r>
              <a:rPr lang="ar-SY" dirty="0" smtClean="0">
                <a:solidFill>
                  <a:srgbClr val="FF0000"/>
                </a:solidFill>
              </a:rPr>
              <a:t>يوم العلم الإماراتي</a:t>
            </a:r>
            <a:endParaRPr lang="ar-SY" dirty="0">
              <a:solidFill>
                <a:srgbClr val="FF0000"/>
              </a:solidFill>
            </a:endParaRPr>
          </a:p>
        </p:txBody>
      </p:sp>
    </p:spTree>
    <p:extLst>
      <p:ext uri="{BB962C8B-B14F-4D97-AF65-F5344CB8AC3E}">
        <p14:creationId xmlns:p14="http://schemas.microsoft.com/office/powerpoint/2010/main" val="269206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تاريخ تأسيس العلم الاماراتي</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يعود تاريخ تصميم العَلم الإماراتي للثاني من شهر ديسمبر عام 1971، وذلك بعد مسابقة تصميمية تم الإعلان عنها بشروط معينة لتصميم العَلم، ليتمّ تصميمه بشكله الحالي على يد المُصمم عبد الله محمد المعينة، حيث رفعه للمرة الأولى الشيخ زايد بن سـلطان آل نهيان في إمارة دبي وذلك عام 1971 ميلادي.</a:t>
            </a:r>
            <a:endParaRPr lang="ar-SY" dirty="0"/>
          </a:p>
        </p:txBody>
      </p:sp>
    </p:spTree>
    <p:extLst>
      <p:ext uri="{BB962C8B-B14F-4D97-AF65-F5344CB8AC3E}">
        <p14:creationId xmlns:p14="http://schemas.microsoft.com/office/powerpoint/2010/main" val="25918523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ما هو يوم العلم الإماراتي</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يُعتبر يوم العلم الإماراتي من المُناسبات الوطنية التي يستقبلها كافة أنحاء ومناطق الإمارات، ليتم الاحتفاء بالوطن وبعَلمه، وهو اليوم الذي يتشارك فيه كافة أبناء الشعب الإماراتي حيث يتعزّز بدوره روح الانتماء للوطن، كما وتتجسد مشاعر الوطنية وروح الأمان والسلام والتكاتف بين أبناء الإمارات، وبيان التلاحم والتعاضد بينهم جميعًا.</a:t>
            </a:r>
            <a:endParaRPr lang="ar-SY" dirty="0"/>
          </a:p>
        </p:txBody>
      </p:sp>
    </p:spTree>
    <p:extLst>
      <p:ext uri="{BB962C8B-B14F-4D97-AF65-F5344CB8AC3E}">
        <p14:creationId xmlns:p14="http://schemas.microsoft.com/office/powerpoint/2010/main" val="1039528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مظاهر الاحتفال بيوم العلم الاماراتي</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تشهد دولة الإمارات خلال هذه المناسبة عدّة فعاليات وأنشطة احتفالية، والتي من أبرزها:</a:t>
            </a:r>
          </a:p>
          <a:p>
            <a:r>
              <a:rPr lang="ar-SY" dirty="0" smtClean="0"/>
              <a:t>رفع العلم الإماراتي على كافة المؤسسات والمباني الحكومية، في جميع أراضي الدولة.</a:t>
            </a:r>
          </a:p>
          <a:p>
            <a:r>
              <a:rPr lang="ar-SY" dirty="0" smtClean="0"/>
              <a:t>تتزامن مع رفع العلم الأناشيد الوطنية التي تحتفي وتتغنّى بأمجاد الوطن وحضارته.</a:t>
            </a:r>
          </a:p>
          <a:p>
            <a:r>
              <a:rPr lang="ar-SY" dirty="0" smtClean="0"/>
              <a:t>إقامة الندوات الثقافية والأدبية، التي تعرض خلالها أجمل القصائد الشعرية عن الوطن.</a:t>
            </a:r>
          </a:p>
          <a:p>
            <a:r>
              <a:rPr lang="ar-SY" dirty="0" smtClean="0"/>
              <a:t>رفع الأعلام من قبل كافة أبناء الشعب الإماراتي، والتلويح به في الشوارع خلال المسيرات الوطنية.</a:t>
            </a:r>
          </a:p>
          <a:p>
            <a:r>
              <a:rPr lang="ar-SY" dirty="0" smtClean="0"/>
              <a:t>تحتفل القوات المسلحة الإماراتية عن طريق رفع العلم في كافة المقرات العسكرية.</a:t>
            </a:r>
            <a:endParaRPr lang="ar-SY" dirty="0"/>
          </a:p>
        </p:txBody>
      </p:sp>
    </p:spTree>
    <p:extLst>
      <p:ext uri="{BB962C8B-B14F-4D97-AF65-F5344CB8AC3E}">
        <p14:creationId xmlns:p14="http://schemas.microsoft.com/office/powerpoint/2010/main" val="37276858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أهداف فعاليات يوم العلم الإماراتي</a:t>
            </a:r>
            <a:r>
              <a:rPr lang="ar-SY" dirty="0" smtClean="0"/>
              <a:t> </a:t>
            </a:r>
            <a:endParaRPr lang="ar-SY" dirty="0"/>
          </a:p>
        </p:txBody>
      </p:sp>
      <p:sp>
        <p:nvSpPr>
          <p:cNvPr id="3" name="عنصر نائب للمحتوى 2"/>
          <p:cNvSpPr>
            <a:spLocks noGrp="1"/>
          </p:cNvSpPr>
          <p:nvPr>
            <p:ph idx="1"/>
          </p:nvPr>
        </p:nvSpPr>
        <p:spPr/>
        <p:txBody>
          <a:bodyPr>
            <a:normAutofit lnSpcReduction="10000"/>
          </a:bodyPr>
          <a:lstStyle/>
          <a:p>
            <a:r>
              <a:rPr lang="ar-SY" dirty="0" smtClean="0"/>
              <a:t>تتضمن مناسبة يوم العلم الإماراتي عدّة أهداف توجيهية، التي تتخلّص في عدّة نقاط، أبرزها:</a:t>
            </a:r>
          </a:p>
          <a:p>
            <a:r>
              <a:rPr lang="ar-SY" dirty="0" smtClean="0"/>
              <a:t>تقوية العلاقات الوطنية بين كافة أبناء الشعب الإماراتي، وتعزيز من مكانة الوطن وأهميته في قلوبهم.</a:t>
            </a:r>
          </a:p>
          <a:p>
            <a:r>
              <a:rPr lang="ar-SY" dirty="0" smtClean="0"/>
              <a:t>ترسيخ مبادئ الوطن وثقافته وعاداته في الجيل الجديد، لينشأ على قيم الوطن والاهتمام بالعلم كرمز من رموز الوطن.</a:t>
            </a:r>
          </a:p>
          <a:p>
            <a:r>
              <a:rPr lang="ar-SY" dirty="0" smtClean="0"/>
              <a:t>يتم في هذا اليوم توحيد الجهود كافةً من مؤسسات ومباني حكومية وعسكرية في تعزيز مكانة العَلم، ممّا ينشأ روابط علاقات ودّية بينهم.</a:t>
            </a:r>
          </a:p>
          <a:p>
            <a:r>
              <a:rPr lang="ar-SY" dirty="0" smtClean="0"/>
              <a:t>تعزيز روابط الألفة والمحبة بين كافة أبناء الشعب الإماراتي، والتأكيد على تكاتفهم خلق قيادة حكيمة.</a:t>
            </a:r>
            <a:endParaRPr lang="ar-SY" dirty="0"/>
          </a:p>
        </p:txBody>
      </p:sp>
    </p:spTree>
    <p:extLst>
      <p:ext uri="{BB962C8B-B14F-4D97-AF65-F5344CB8AC3E}">
        <p14:creationId xmlns:p14="http://schemas.microsoft.com/office/powerpoint/2010/main" val="2746459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ألوان علم الامارات مع دلالتها</a:t>
            </a:r>
            <a:endParaRPr lang="ar-SY" dirty="0">
              <a:solidFill>
                <a:schemeClr val="tx2"/>
              </a:solidFill>
            </a:endParaRPr>
          </a:p>
        </p:txBody>
      </p:sp>
      <p:sp>
        <p:nvSpPr>
          <p:cNvPr id="3" name="عنصر نائب للمحتوى 2"/>
          <p:cNvSpPr>
            <a:spLocks noGrp="1"/>
          </p:cNvSpPr>
          <p:nvPr>
            <p:ph idx="1"/>
          </p:nvPr>
        </p:nvSpPr>
        <p:spPr/>
        <p:txBody>
          <a:bodyPr/>
          <a:lstStyle/>
          <a:p>
            <a:r>
              <a:rPr lang="ar-SY" dirty="0" smtClean="0"/>
              <a:t>للعلم الإماراتي أربعة ألوان، بحيث يحملُ كل لونٍ منهم دلالة معينة، نعرضها كالتالي:</a:t>
            </a:r>
          </a:p>
          <a:p>
            <a:r>
              <a:rPr lang="ar-SY" dirty="0" smtClean="0">
                <a:solidFill>
                  <a:srgbClr val="FF0000"/>
                </a:solidFill>
              </a:rPr>
              <a:t>اللون الأحمر:</a:t>
            </a:r>
            <a:r>
              <a:rPr lang="ar-SY" dirty="0" smtClean="0"/>
              <a:t> يرمز لاستقلالية الدولة، والسلطة والسيادة، كما وأنّه رمز لدماء الشهداء، والتضحيات التي بُذلت فداء للوطن.</a:t>
            </a:r>
          </a:p>
          <a:p>
            <a:r>
              <a:rPr lang="ar-SY" dirty="0" smtClean="0">
                <a:solidFill>
                  <a:srgbClr val="FF0000"/>
                </a:solidFill>
              </a:rPr>
              <a:t>اللون الأبيض:</a:t>
            </a:r>
            <a:r>
              <a:rPr lang="ar-SY" dirty="0" smtClean="0"/>
              <a:t> لون النقاء والصفاء، حيث يرمز للمحبة والسلام والأمن والأمان.</a:t>
            </a:r>
          </a:p>
          <a:p>
            <a:r>
              <a:rPr lang="ar-SY" dirty="0" smtClean="0">
                <a:solidFill>
                  <a:srgbClr val="FF0000"/>
                </a:solidFill>
              </a:rPr>
              <a:t>اللون الأسود:</a:t>
            </a:r>
            <a:r>
              <a:rPr lang="ar-SY" dirty="0" smtClean="0"/>
              <a:t> يرمز للقوة والشجاعة في التغلّب على الأعداء، وهزيمتهم.</a:t>
            </a:r>
          </a:p>
          <a:p>
            <a:r>
              <a:rPr lang="ar-SY" dirty="0" smtClean="0">
                <a:solidFill>
                  <a:srgbClr val="FF0000"/>
                </a:solidFill>
              </a:rPr>
              <a:t>اللون الأخضر:</a:t>
            </a:r>
            <a:r>
              <a:rPr lang="ar-SY" dirty="0" smtClean="0"/>
              <a:t> يرمز للازدهار والتقدم، فهو لون الخير والبهجة.</a:t>
            </a:r>
            <a:endParaRPr lang="ar-SY" dirty="0"/>
          </a:p>
        </p:txBody>
      </p:sp>
    </p:spTree>
    <p:extLst>
      <p:ext uri="{BB962C8B-B14F-4D97-AF65-F5344CB8AC3E}">
        <p14:creationId xmlns:p14="http://schemas.microsoft.com/office/powerpoint/2010/main" val="3551973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Y" dirty="0" smtClean="0">
                <a:solidFill>
                  <a:schemeClr val="tx2"/>
                </a:solidFill>
              </a:rPr>
              <a:t>معلومات عن يوم العلم الاماراتي</a:t>
            </a:r>
            <a:r>
              <a:rPr lang="ar-SY" dirty="0" smtClean="0"/>
              <a:t> </a:t>
            </a:r>
            <a:endParaRPr lang="ar-SY" dirty="0"/>
          </a:p>
        </p:txBody>
      </p:sp>
      <p:sp>
        <p:nvSpPr>
          <p:cNvPr id="3" name="عنصر نائب للمحتوى 2"/>
          <p:cNvSpPr>
            <a:spLocks noGrp="1"/>
          </p:cNvSpPr>
          <p:nvPr>
            <p:ph idx="1"/>
          </p:nvPr>
        </p:nvSpPr>
        <p:spPr>
          <a:xfrm>
            <a:off x="838200" y="1690688"/>
            <a:ext cx="10515600" cy="4351338"/>
          </a:xfrm>
        </p:spPr>
        <p:txBody>
          <a:bodyPr>
            <a:normAutofit lnSpcReduction="10000"/>
          </a:bodyPr>
          <a:lstStyle/>
          <a:p>
            <a:r>
              <a:rPr lang="ar-SY" dirty="0" smtClean="0"/>
              <a:t>يوجد العديد من التفاصيل التي تتعلّق بهذه المناسبة الراسخة في تاريخ الوطن الاماراتي، نذكر منها :</a:t>
            </a:r>
          </a:p>
          <a:p>
            <a:r>
              <a:rPr lang="ar-SY" dirty="0" smtClean="0"/>
              <a:t>يتم الاحتفال بيوم العلم الإماراتي في الثالث من نوفمبر/ تشرين الثاني، في كلّ عامٍ ميلادي.</a:t>
            </a:r>
          </a:p>
          <a:p>
            <a:r>
              <a:rPr lang="ar-SY" dirty="0" smtClean="0"/>
              <a:t>تمّ رفع العلم الإماراتي للمرّة الأولى عام 1971 على يد الشيخ زايد بن سلطان آل نهيان في إمارة دبي.</a:t>
            </a:r>
          </a:p>
          <a:p>
            <a:r>
              <a:rPr lang="ar-SY" dirty="0" smtClean="0"/>
              <a:t>اطلق مناسبة الاحتفال بيوم العلم الإماراتي نائب رئيس الدولة، ورئيس مجلس الوزراء وحاكم إمارة دبي، الشيخ محمد بن راشد آل مكتوم.</a:t>
            </a:r>
          </a:p>
          <a:p>
            <a:r>
              <a:rPr lang="ar-SY" dirty="0" smtClean="0"/>
              <a:t>تمّ الاحتفال بيوم العَلم الإماراتي للمرّة الأولى عام 2013.</a:t>
            </a:r>
          </a:p>
          <a:p>
            <a:r>
              <a:rPr lang="ar-SY" dirty="0" smtClean="0"/>
              <a:t>تمّ اختيار يوم الثالث من نوفمبر يومًا للاحتفاء بيوم العَلم الإماراتي، وذلك إحياءً لذكرى استلام الشيخ خليفة بن راشد آل نهيان رئاسة دولة الإمارات المتحدة في 3 نوفمبر.</a:t>
            </a:r>
            <a:endParaRPr lang="ar-SY" dirty="0"/>
          </a:p>
        </p:txBody>
      </p:sp>
    </p:spTree>
    <p:extLst>
      <p:ext uri="{BB962C8B-B14F-4D97-AF65-F5344CB8AC3E}">
        <p14:creationId xmlns:p14="http://schemas.microsoft.com/office/powerpoint/2010/main" val="2771073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440</Words>
  <Application>Microsoft Office PowerPoint</Application>
  <PresentationFormat>شاشة عريضة</PresentationFormat>
  <Paragraphs>31</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يوم العلم الإماراتي</vt:lpstr>
      <vt:lpstr>تاريخ تأسيس العلم الاماراتي</vt:lpstr>
      <vt:lpstr>ما هو يوم العلم الإماراتي</vt:lpstr>
      <vt:lpstr>مظاهر الاحتفال بيوم العلم الاماراتي</vt:lpstr>
      <vt:lpstr>أهداف فعاليات يوم العلم الإماراتي </vt:lpstr>
      <vt:lpstr>ألوان علم الامارات مع دلالتها</vt:lpstr>
      <vt:lpstr>معلومات عن يوم العلم الاماراتي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يوم العلم الإماراتي</dc:title>
  <dc:creator>Shamfuture</dc:creator>
  <cp:lastModifiedBy>Shamfuture</cp:lastModifiedBy>
  <cp:revision>2</cp:revision>
  <dcterms:created xsi:type="dcterms:W3CDTF">2022-10-31T12:53:53Z</dcterms:created>
  <dcterms:modified xsi:type="dcterms:W3CDTF">2022-10-31T12:55:08Z</dcterms:modified>
</cp:coreProperties>
</file>