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5" autoAdjust="0"/>
    <p:restoredTop sz="94660"/>
  </p:normalViewPr>
  <p:slideViewPr>
    <p:cSldViewPr snapToGrid="0">
      <p:cViewPr varScale="1">
        <p:scale>
          <a:sx n="84" d="100"/>
          <a:sy n="84" d="100"/>
        </p:scale>
        <p:origin x="96"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10/12/2022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10/12/2022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10/12/2022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10/12/2022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ar-SY" dirty="0" err="1" smtClean="0">
                <a:solidFill>
                  <a:srgbClr val="FF0000"/>
                </a:solidFill>
              </a:rPr>
              <a:t>السوشل</a:t>
            </a:r>
            <a:r>
              <a:rPr lang="ar-SY" dirty="0" smtClean="0">
                <a:solidFill>
                  <a:srgbClr val="FF0000"/>
                </a:solidFill>
              </a:rPr>
              <a:t> ميديا ميزاتها وعيوبها</a:t>
            </a:r>
            <a:endParaRPr lang="en-US" dirty="0">
              <a:solidFill>
                <a:srgbClr val="FF0000"/>
              </a:solidFill>
            </a:endParaRPr>
          </a:p>
        </p:txBody>
      </p:sp>
    </p:spTree>
    <p:extLst>
      <p:ext uri="{BB962C8B-B14F-4D97-AF65-F5344CB8AC3E}">
        <p14:creationId xmlns:p14="http://schemas.microsoft.com/office/powerpoint/2010/main" val="1598170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48790" y="1364456"/>
            <a:ext cx="9269730" cy="2339102"/>
          </a:xfrm>
          <a:prstGeom prst="rect">
            <a:avLst/>
          </a:prstGeom>
        </p:spPr>
        <p:txBody>
          <a:bodyPr wrap="square">
            <a:spAutoFit/>
          </a:bodyPr>
          <a:lstStyle/>
          <a:p>
            <a:pPr algn="r"/>
            <a:r>
              <a:rPr lang="ar-SY" sz="3200" dirty="0" smtClean="0">
                <a:solidFill>
                  <a:srgbClr val="FF0000"/>
                </a:solidFill>
              </a:rPr>
              <a:t>مفهوم </a:t>
            </a:r>
            <a:r>
              <a:rPr lang="ar-SY" sz="3200" dirty="0" err="1" smtClean="0">
                <a:solidFill>
                  <a:srgbClr val="FF0000"/>
                </a:solidFill>
              </a:rPr>
              <a:t>السوشل</a:t>
            </a:r>
            <a:r>
              <a:rPr lang="ar-SY" sz="3200" dirty="0" smtClean="0">
                <a:solidFill>
                  <a:srgbClr val="FF0000"/>
                </a:solidFill>
              </a:rPr>
              <a:t> ميديا</a:t>
            </a:r>
          </a:p>
          <a:p>
            <a:pPr algn="r"/>
            <a:endParaRPr lang="ar-SY" dirty="0"/>
          </a:p>
          <a:p>
            <a:pPr algn="r"/>
            <a:r>
              <a:rPr lang="ar-SY" sz="2400" dirty="0" smtClean="0">
                <a:solidFill>
                  <a:schemeClr val="accent2">
                    <a:lumMod val="50000"/>
                  </a:schemeClr>
                </a:solidFill>
              </a:rPr>
              <a:t>إنّ </a:t>
            </a:r>
            <a:r>
              <a:rPr lang="ar-SY" sz="2400" dirty="0">
                <a:solidFill>
                  <a:schemeClr val="accent2">
                    <a:lumMod val="50000"/>
                  </a:schemeClr>
                </a:solidFill>
              </a:rPr>
              <a:t>مفهوم </a:t>
            </a:r>
            <a:r>
              <a:rPr lang="ar-SY" sz="2400" dirty="0" err="1">
                <a:solidFill>
                  <a:schemeClr val="accent2">
                    <a:lumMod val="50000"/>
                  </a:schemeClr>
                </a:solidFill>
              </a:rPr>
              <a:t>السوشل</a:t>
            </a:r>
            <a:r>
              <a:rPr lang="ar-SY" sz="2400" dirty="0">
                <a:solidFill>
                  <a:schemeClr val="accent2">
                    <a:lumMod val="50000"/>
                  </a:schemeClr>
                </a:solidFill>
              </a:rPr>
              <a:t> ميديا يشمل على عدّة تقنيات ومواقع إلكترونية قد باتت تُشكّل جزءًا وحيزًا كبيرًا من حياتنا، حيث تعرف باللّغة العربية بمفهوم وسائل التواصل الاجتماعي، وهي عدّة مواقع إلكترونية تُتيح الفرصة خلالها لتبادل المعلومات والأفكار والرسائل بين مُختلف الأشخاص في كافة أنحاء العالم، فمن خلالها أصبحت المجتمعات في حالةٍ من الانفتاح الكبير والواسع.</a:t>
            </a:r>
            <a:endParaRPr lang="ar-SY" sz="2400" dirty="0">
              <a:solidFill>
                <a:schemeClr val="accent2">
                  <a:lumMod val="50000"/>
                </a:schemeClr>
              </a:solidFill>
              <a:effectLst/>
            </a:endParaRPr>
          </a:p>
        </p:txBody>
      </p:sp>
    </p:spTree>
    <p:extLst>
      <p:ext uri="{BB962C8B-B14F-4D97-AF65-F5344CB8AC3E}">
        <p14:creationId xmlns:p14="http://schemas.microsoft.com/office/powerpoint/2010/main" val="3904437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59480" y="1529209"/>
            <a:ext cx="6096000" cy="3447098"/>
          </a:xfrm>
          <a:prstGeom prst="rect">
            <a:avLst/>
          </a:prstGeom>
        </p:spPr>
        <p:txBody>
          <a:bodyPr>
            <a:spAutoFit/>
          </a:bodyPr>
          <a:lstStyle/>
          <a:p>
            <a:pPr algn="r"/>
            <a:r>
              <a:rPr lang="ar-SY" sz="3200" dirty="0">
                <a:solidFill>
                  <a:srgbClr val="FF0000"/>
                </a:solidFill>
              </a:rPr>
              <a:t>تطبيقات </a:t>
            </a:r>
            <a:r>
              <a:rPr lang="ar-SY" sz="3200" dirty="0" err="1">
                <a:solidFill>
                  <a:srgbClr val="FF0000"/>
                </a:solidFill>
              </a:rPr>
              <a:t>السوشل</a:t>
            </a:r>
            <a:r>
              <a:rPr lang="ar-SY" sz="3200" dirty="0">
                <a:solidFill>
                  <a:srgbClr val="FF0000"/>
                </a:solidFill>
              </a:rPr>
              <a:t> </a:t>
            </a:r>
            <a:r>
              <a:rPr lang="ar-SY" sz="3200" dirty="0" smtClean="0">
                <a:solidFill>
                  <a:srgbClr val="FF0000"/>
                </a:solidFill>
              </a:rPr>
              <a:t>ميديا</a:t>
            </a:r>
          </a:p>
          <a:p>
            <a:endParaRPr lang="ar-SY" dirty="0"/>
          </a:p>
          <a:p>
            <a:pPr algn="r"/>
            <a:r>
              <a:rPr lang="ar-SY" sz="2400" dirty="0" smtClean="0">
                <a:solidFill>
                  <a:schemeClr val="accent2">
                    <a:lumMod val="50000"/>
                  </a:schemeClr>
                </a:solidFill>
              </a:rPr>
              <a:t> </a:t>
            </a:r>
            <a:r>
              <a:rPr lang="ar-SY" sz="2400" dirty="0">
                <a:solidFill>
                  <a:schemeClr val="accent2">
                    <a:lumMod val="50000"/>
                  </a:schemeClr>
                </a:solidFill>
              </a:rPr>
              <a:t>لتلك المواقع الإلكترونية عدد كبير من المُستخدمين التي توفّر لهم إمكانية التواصل وتبادل المعلومات، ومن هذه المواقع: </a:t>
            </a:r>
            <a:r>
              <a:rPr lang="ar-SY" sz="2400" dirty="0" err="1">
                <a:solidFill>
                  <a:schemeClr val="accent2">
                    <a:lumMod val="50000"/>
                  </a:schemeClr>
                </a:solidFill>
              </a:rPr>
              <a:t>الفيسبوك</a:t>
            </a:r>
            <a:r>
              <a:rPr lang="ar-SY" sz="2400" dirty="0">
                <a:solidFill>
                  <a:schemeClr val="accent2">
                    <a:lumMod val="50000"/>
                  </a:schemeClr>
                </a:solidFill>
              </a:rPr>
              <a:t>: من أكثر المواقع استخدامًا، حيث يبلغ عدد المستخدمين </a:t>
            </a:r>
            <a:r>
              <a:rPr lang="ar-SY" sz="2400" dirty="0" err="1">
                <a:solidFill>
                  <a:schemeClr val="accent2">
                    <a:lumMod val="50000"/>
                  </a:schemeClr>
                </a:solidFill>
              </a:rPr>
              <a:t>للفيسبوك</a:t>
            </a:r>
            <a:r>
              <a:rPr lang="ar-SY" sz="2400" dirty="0">
                <a:solidFill>
                  <a:schemeClr val="accent2">
                    <a:lumMod val="50000"/>
                  </a:schemeClr>
                </a:solidFill>
              </a:rPr>
              <a:t> أكثر من مليار مستخدم. </a:t>
            </a:r>
            <a:r>
              <a:rPr lang="ar-SY" sz="2400" dirty="0" err="1">
                <a:solidFill>
                  <a:schemeClr val="accent2">
                    <a:lumMod val="50000"/>
                  </a:schemeClr>
                </a:solidFill>
              </a:rPr>
              <a:t>تويتر</a:t>
            </a:r>
            <a:r>
              <a:rPr lang="ar-SY" sz="2400" dirty="0">
                <a:solidFill>
                  <a:schemeClr val="accent2">
                    <a:lumMod val="50000"/>
                  </a:schemeClr>
                </a:solidFill>
              </a:rPr>
              <a:t>: من خلال تطبيق </a:t>
            </a:r>
            <a:r>
              <a:rPr lang="ar-SY" sz="2400" dirty="0" err="1">
                <a:solidFill>
                  <a:schemeClr val="accent2">
                    <a:lumMod val="50000"/>
                  </a:schemeClr>
                </a:solidFill>
              </a:rPr>
              <a:t>تويتر</a:t>
            </a:r>
            <a:r>
              <a:rPr lang="ar-SY" sz="2400" dirty="0">
                <a:solidFill>
                  <a:schemeClr val="accent2">
                    <a:lumMod val="50000"/>
                  </a:schemeClr>
                </a:solidFill>
              </a:rPr>
              <a:t> أصبح بإمكان المستخدمين استخدام تقنية التدوين المُصغّر، حيث يسمح للأفراد بمشاركة </a:t>
            </a:r>
            <a:r>
              <a:rPr lang="ar-SY" sz="2400" dirty="0" err="1">
                <a:solidFill>
                  <a:schemeClr val="accent2">
                    <a:lumMod val="50000"/>
                  </a:schemeClr>
                </a:solidFill>
              </a:rPr>
              <a:t>التغريدات</a:t>
            </a:r>
            <a:r>
              <a:rPr lang="ar-SY" sz="2400" dirty="0">
                <a:solidFill>
                  <a:schemeClr val="accent2">
                    <a:lumMod val="50000"/>
                  </a:schemeClr>
                </a:solidFill>
              </a:rPr>
              <a:t> القصيرة التي لا يتجاوز مضمونها 160 حرفًا. </a:t>
            </a:r>
            <a:endParaRPr lang="en-US" dirty="0"/>
          </a:p>
        </p:txBody>
      </p:sp>
    </p:spTree>
    <p:extLst>
      <p:ext uri="{BB962C8B-B14F-4D97-AF65-F5344CB8AC3E}">
        <p14:creationId xmlns:p14="http://schemas.microsoft.com/office/powerpoint/2010/main" val="3126650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39390" y="2050256"/>
            <a:ext cx="7376160" cy="2308324"/>
          </a:xfrm>
          <a:prstGeom prst="rect">
            <a:avLst/>
          </a:prstGeom>
        </p:spPr>
        <p:txBody>
          <a:bodyPr wrap="square">
            <a:spAutoFit/>
          </a:bodyPr>
          <a:lstStyle/>
          <a:p>
            <a:pPr algn="r"/>
            <a:r>
              <a:rPr lang="ar-SY" sz="2400" dirty="0">
                <a:solidFill>
                  <a:schemeClr val="accent2">
                    <a:lumMod val="50000"/>
                  </a:schemeClr>
                </a:solidFill>
              </a:rPr>
              <a:t>يوتيوب: تم إنشاء الموقع في عام 2005م، من المواقع التي تُتيح للمستخدم إمكانية مشاركة الصور والموسيقى والأغاني والفيديوهات وتنزيلها بسهولة. </a:t>
            </a:r>
            <a:r>
              <a:rPr lang="ar-SY" sz="2400" dirty="0" err="1">
                <a:solidFill>
                  <a:schemeClr val="accent2">
                    <a:lumMod val="50000"/>
                  </a:schemeClr>
                </a:solidFill>
              </a:rPr>
              <a:t>إنستقرام</a:t>
            </a:r>
            <a:r>
              <a:rPr lang="ar-SY" sz="2400" dirty="0">
                <a:solidFill>
                  <a:schemeClr val="accent2">
                    <a:lumMod val="50000"/>
                  </a:schemeClr>
                </a:solidFill>
              </a:rPr>
              <a:t>: من المواقع التي نشأت مؤخرًا حيث ظهر في عام 2010م</a:t>
            </a:r>
            <a:r>
              <a:rPr lang="ar-SY" sz="2400" dirty="0" smtClean="0">
                <a:solidFill>
                  <a:schemeClr val="accent2">
                    <a:lumMod val="50000"/>
                  </a:schemeClr>
                </a:solidFill>
              </a:rPr>
              <a:t>.</a:t>
            </a:r>
          </a:p>
          <a:p>
            <a:pPr algn="r"/>
            <a:r>
              <a:rPr lang="ar-SY" sz="2400" dirty="0" smtClean="0">
                <a:solidFill>
                  <a:schemeClr val="accent2">
                    <a:lumMod val="50000"/>
                  </a:schemeClr>
                </a:solidFill>
              </a:rPr>
              <a:t> </a:t>
            </a:r>
            <a:r>
              <a:rPr lang="ar-SY" sz="2400" dirty="0">
                <a:solidFill>
                  <a:schemeClr val="accent2">
                    <a:lumMod val="50000"/>
                  </a:schemeClr>
                </a:solidFill>
              </a:rPr>
              <a:t>واتس آب: من أشهر تطبيقات </a:t>
            </a:r>
            <a:r>
              <a:rPr lang="ar-SY" sz="2400" dirty="0" err="1">
                <a:solidFill>
                  <a:schemeClr val="accent2">
                    <a:lumMod val="50000"/>
                  </a:schemeClr>
                </a:solidFill>
              </a:rPr>
              <a:t>السوشال</a:t>
            </a:r>
            <a:r>
              <a:rPr lang="ar-SY" sz="2400" dirty="0">
                <a:solidFill>
                  <a:schemeClr val="accent2">
                    <a:lumMod val="50000"/>
                  </a:schemeClr>
                </a:solidFill>
              </a:rPr>
              <a:t> ميديا، والأكثر استخدامًا. </a:t>
            </a:r>
            <a:endParaRPr lang="ar-SY" sz="2400" dirty="0" smtClean="0">
              <a:solidFill>
                <a:schemeClr val="accent2">
                  <a:lumMod val="50000"/>
                </a:schemeClr>
              </a:solidFill>
            </a:endParaRPr>
          </a:p>
          <a:p>
            <a:pPr algn="r"/>
            <a:r>
              <a:rPr lang="ar-SY" sz="2400" dirty="0" smtClean="0">
                <a:solidFill>
                  <a:schemeClr val="accent2">
                    <a:lumMod val="50000"/>
                  </a:schemeClr>
                </a:solidFill>
              </a:rPr>
              <a:t>موقع </a:t>
            </a:r>
            <a:r>
              <a:rPr lang="ar-SY" sz="2400" dirty="0">
                <a:solidFill>
                  <a:schemeClr val="accent2">
                    <a:lumMod val="50000"/>
                  </a:schemeClr>
                </a:solidFill>
              </a:rPr>
              <a:t>لينكد إن. موقع سناب شات. موقع </a:t>
            </a:r>
            <a:r>
              <a:rPr lang="ar-SY" sz="2400" dirty="0" err="1">
                <a:solidFill>
                  <a:schemeClr val="accent2">
                    <a:lumMod val="50000"/>
                  </a:schemeClr>
                </a:solidFill>
              </a:rPr>
              <a:t>تمبلر</a:t>
            </a:r>
            <a:r>
              <a:rPr lang="ar-SY" sz="2400" dirty="0">
                <a:solidFill>
                  <a:schemeClr val="accent2">
                    <a:lumMod val="50000"/>
                  </a:schemeClr>
                </a:solidFill>
              </a:rPr>
              <a:t>. موقع تيك توك. موقع سينا </a:t>
            </a:r>
            <a:r>
              <a:rPr lang="ar-SY" sz="2400" dirty="0" err="1">
                <a:solidFill>
                  <a:schemeClr val="accent2">
                    <a:lumMod val="50000"/>
                  </a:schemeClr>
                </a:solidFill>
              </a:rPr>
              <a:t>ويبو</a:t>
            </a:r>
            <a:r>
              <a:rPr lang="ar-SY" sz="2400" dirty="0">
                <a:solidFill>
                  <a:schemeClr val="accent2">
                    <a:lumMod val="50000"/>
                  </a:schemeClr>
                </a:solidFill>
              </a:rPr>
              <a:t>. موقع فليكر. موقع </a:t>
            </a:r>
            <a:r>
              <a:rPr lang="ar-SY" sz="2400" dirty="0" err="1">
                <a:solidFill>
                  <a:schemeClr val="accent2">
                    <a:lumMod val="50000"/>
                  </a:schemeClr>
                </a:solidFill>
              </a:rPr>
              <a:t>لايكي</a:t>
            </a:r>
            <a:r>
              <a:rPr lang="ar-SY" sz="2400" dirty="0"/>
              <a:t>.</a:t>
            </a:r>
            <a:endParaRPr lang="en-US" sz="2400" dirty="0"/>
          </a:p>
        </p:txBody>
      </p:sp>
    </p:spTree>
    <p:extLst>
      <p:ext uri="{BB962C8B-B14F-4D97-AF65-F5344CB8AC3E}">
        <p14:creationId xmlns:p14="http://schemas.microsoft.com/office/powerpoint/2010/main" val="3792738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76600" y="971818"/>
            <a:ext cx="6096000" cy="4862870"/>
          </a:xfrm>
          <a:prstGeom prst="rect">
            <a:avLst/>
          </a:prstGeom>
        </p:spPr>
        <p:txBody>
          <a:bodyPr>
            <a:spAutoFit/>
          </a:bodyPr>
          <a:lstStyle/>
          <a:p>
            <a:pPr algn="r"/>
            <a:r>
              <a:rPr lang="ar-SY" sz="2800" dirty="0">
                <a:solidFill>
                  <a:srgbClr val="FF0000"/>
                </a:solidFill>
              </a:rPr>
              <a:t>ميزات وإيجابيات </a:t>
            </a:r>
            <a:r>
              <a:rPr lang="ar-SY" sz="2800" dirty="0" err="1">
                <a:solidFill>
                  <a:srgbClr val="FF0000"/>
                </a:solidFill>
              </a:rPr>
              <a:t>السوشل</a:t>
            </a:r>
            <a:r>
              <a:rPr lang="ar-SY" sz="2800" dirty="0">
                <a:solidFill>
                  <a:srgbClr val="FF0000"/>
                </a:solidFill>
              </a:rPr>
              <a:t> ميديا </a:t>
            </a:r>
            <a:endParaRPr lang="ar-SY" sz="2800" dirty="0" smtClean="0">
              <a:solidFill>
                <a:srgbClr val="FF0000"/>
              </a:solidFill>
            </a:endParaRPr>
          </a:p>
          <a:p>
            <a:endParaRPr lang="ar-SY" dirty="0"/>
          </a:p>
          <a:p>
            <a:pPr algn="r"/>
            <a:r>
              <a:rPr lang="ar-SY" sz="2400" dirty="0" smtClean="0">
                <a:solidFill>
                  <a:schemeClr val="accent2">
                    <a:lumMod val="50000"/>
                  </a:schemeClr>
                </a:solidFill>
              </a:rPr>
              <a:t>قد </a:t>
            </a:r>
            <a:r>
              <a:rPr lang="ar-SY" sz="2400" dirty="0">
                <a:solidFill>
                  <a:schemeClr val="accent2">
                    <a:lumMod val="50000"/>
                  </a:schemeClr>
                </a:solidFill>
              </a:rPr>
              <a:t>وفرّت مواقع التواصل </a:t>
            </a:r>
            <a:r>
              <a:rPr lang="ar-SY" sz="2400" dirty="0" err="1">
                <a:solidFill>
                  <a:schemeClr val="accent2">
                    <a:lumMod val="50000"/>
                  </a:schemeClr>
                </a:solidFill>
              </a:rPr>
              <a:t>الإجتماعي</a:t>
            </a:r>
            <a:r>
              <a:rPr lang="ar-SY" sz="2400" dirty="0">
                <a:solidFill>
                  <a:schemeClr val="accent2">
                    <a:lumMod val="50000"/>
                  </a:schemeClr>
                </a:solidFill>
              </a:rPr>
              <a:t> ميزات عديدة للمستخدمين أبرزها: </a:t>
            </a:r>
            <a:endParaRPr lang="ar-SY" sz="2400" dirty="0" smtClean="0">
              <a:solidFill>
                <a:schemeClr val="accent2">
                  <a:lumMod val="50000"/>
                </a:schemeClr>
              </a:solidFill>
            </a:endParaRPr>
          </a:p>
          <a:p>
            <a:endParaRPr lang="ar-SY" sz="2400" dirty="0"/>
          </a:p>
          <a:p>
            <a:pPr algn="r"/>
            <a:r>
              <a:rPr lang="ar-SY" sz="2400" dirty="0" smtClean="0">
                <a:solidFill>
                  <a:schemeClr val="accent3">
                    <a:lumMod val="50000"/>
                  </a:schemeClr>
                </a:solidFill>
              </a:rPr>
              <a:t>إتاحة </a:t>
            </a:r>
            <a:r>
              <a:rPr lang="ar-SY" sz="2400" dirty="0">
                <a:solidFill>
                  <a:schemeClr val="accent3">
                    <a:lumMod val="50000"/>
                  </a:schemeClr>
                </a:solidFill>
              </a:rPr>
              <a:t>الفرصة للتواصل بين الأشخاص من كافة بقاع الأرض. التعرّف على أبرز الأحداث والقضايا العصرية، ليبقى الشخص على تواصل مع العالم بمشاكله وقضاياه وأحداثه. تحقيق الإفادة العلمية والمعرفية من خلال عدّة وسائل تعليمية ومنصات إلكترونية </a:t>
            </a:r>
            <a:r>
              <a:rPr lang="ar-SY" sz="2400" dirty="0" err="1">
                <a:solidFill>
                  <a:schemeClr val="accent3">
                    <a:lumMod val="50000"/>
                  </a:schemeClr>
                </a:solidFill>
              </a:rPr>
              <a:t>وكروبات</a:t>
            </a:r>
            <a:r>
              <a:rPr lang="ar-SY" sz="2400" dirty="0">
                <a:solidFill>
                  <a:schemeClr val="accent3">
                    <a:lumMod val="50000"/>
                  </a:schemeClr>
                </a:solidFill>
              </a:rPr>
              <a:t> جماعية مخصصة للتعليم. </a:t>
            </a:r>
            <a:r>
              <a:rPr lang="ar-SY" sz="2400" dirty="0" err="1">
                <a:solidFill>
                  <a:schemeClr val="accent3">
                    <a:lumMod val="50000"/>
                  </a:schemeClr>
                </a:solidFill>
              </a:rPr>
              <a:t>توفيرشواغر</a:t>
            </a:r>
            <a:r>
              <a:rPr lang="ar-SY" sz="2400" dirty="0">
                <a:solidFill>
                  <a:schemeClr val="accent3">
                    <a:lumMod val="50000"/>
                  </a:schemeClr>
                </a:solidFill>
              </a:rPr>
              <a:t> عمل يستطيع المستخدم المعرفة بها والتواصل مباشرة مع أصحاب العمل المعروض. إتاحة الفرصة للطلاب لمعرفة المنح الدراسية العديدة والتقديم عليها.</a:t>
            </a:r>
            <a:endParaRPr lang="en-US" sz="2400" dirty="0">
              <a:solidFill>
                <a:schemeClr val="accent3">
                  <a:lumMod val="50000"/>
                </a:schemeClr>
              </a:solidFill>
            </a:endParaRPr>
          </a:p>
        </p:txBody>
      </p:sp>
    </p:spTree>
    <p:extLst>
      <p:ext uri="{BB962C8B-B14F-4D97-AF65-F5344CB8AC3E}">
        <p14:creationId xmlns:p14="http://schemas.microsoft.com/office/powerpoint/2010/main" val="2083958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5990" y="1060579"/>
            <a:ext cx="7406640" cy="4493538"/>
          </a:xfrm>
          <a:prstGeom prst="rect">
            <a:avLst/>
          </a:prstGeom>
        </p:spPr>
        <p:txBody>
          <a:bodyPr wrap="square">
            <a:spAutoFit/>
          </a:bodyPr>
          <a:lstStyle/>
          <a:p>
            <a:pPr algn="r"/>
            <a:r>
              <a:rPr lang="ar-SY" sz="2800" dirty="0">
                <a:solidFill>
                  <a:srgbClr val="FF0000"/>
                </a:solidFill>
              </a:rPr>
              <a:t>سلبيات وعيوب </a:t>
            </a:r>
            <a:r>
              <a:rPr lang="ar-SY" sz="2800" dirty="0" err="1">
                <a:solidFill>
                  <a:srgbClr val="FF0000"/>
                </a:solidFill>
              </a:rPr>
              <a:t>السوشل</a:t>
            </a:r>
            <a:r>
              <a:rPr lang="ar-SY" sz="2800" dirty="0">
                <a:solidFill>
                  <a:srgbClr val="FF0000"/>
                </a:solidFill>
              </a:rPr>
              <a:t> </a:t>
            </a:r>
            <a:r>
              <a:rPr lang="ar-SY" sz="2800" dirty="0" smtClean="0">
                <a:solidFill>
                  <a:srgbClr val="FF0000"/>
                </a:solidFill>
              </a:rPr>
              <a:t>ميديا</a:t>
            </a:r>
          </a:p>
          <a:p>
            <a:pPr algn="r"/>
            <a:endParaRPr lang="ar-SY" dirty="0"/>
          </a:p>
          <a:p>
            <a:pPr algn="r"/>
            <a:r>
              <a:rPr lang="ar-SY" sz="2400" dirty="0" smtClean="0">
                <a:solidFill>
                  <a:schemeClr val="accent2">
                    <a:lumMod val="50000"/>
                  </a:schemeClr>
                </a:solidFill>
              </a:rPr>
              <a:t> </a:t>
            </a:r>
            <a:r>
              <a:rPr lang="ar-SY" sz="2400" dirty="0">
                <a:solidFill>
                  <a:schemeClr val="accent2">
                    <a:lumMod val="50000"/>
                  </a:schemeClr>
                </a:solidFill>
              </a:rPr>
              <a:t>على الرغم من الميزات العديدة التي وفرتها </a:t>
            </a:r>
            <a:r>
              <a:rPr lang="ar-SY" sz="2400" dirty="0" err="1">
                <a:solidFill>
                  <a:schemeClr val="accent2">
                    <a:lumMod val="50000"/>
                  </a:schemeClr>
                </a:solidFill>
              </a:rPr>
              <a:t>السوشل</a:t>
            </a:r>
            <a:r>
              <a:rPr lang="ar-SY" sz="2400" dirty="0">
                <a:solidFill>
                  <a:schemeClr val="accent2">
                    <a:lumMod val="50000"/>
                  </a:schemeClr>
                </a:solidFill>
              </a:rPr>
              <a:t> ميديا للمستخدمين، </a:t>
            </a:r>
            <a:endParaRPr lang="ar-SY" sz="2400" dirty="0" smtClean="0">
              <a:solidFill>
                <a:schemeClr val="accent2">
                  <a:lumMod val="50000"/>
                </a:schemeClr>
              </a:solidFill>
            </a:endParaRPr>
          </a:p>
          <a:p>
            <a:pPr algn="r"/>
            <a:r>
              <a:rPr lang="ar-SY" sz="2400" dirty="0" smtClean="0">
                <a:solidFill>
                  <a:schemeClr val="accent2">
                    <a:lumMod val="50000"/>
                  </a:schemeClr>
                </a:solidFill>
              </a:rPr>
              <a:t>إلّا </a:t>
            </a:r>
            <a:r>
              <a:rPr lang="ar-SY" sz="2400" dirty="0">
                <a:solidFill>
                  <a:schemeClr val="accent2">
                    <a:lumMod val="50000"/>
                  </a:schemeClr>
                </a:solidFill>
              </a:rPr>
              <a:t>أنّها أيضًا تمتلك العديد من الآثار السلبية، حيث منها:: عملية انتهاك للخصوصية عن طريق استخدام المنصات الإلكترونية لنشر الخصوصيات العديدة للمستخدم. استخدام الأطفال لمواقع التواصل لغاياتٍ غير إيجابية، وانفتاحهم على العديد من الأمور السلبية. متابعة الأطفال وملاحقتهم بشكل سلبي لكافة وسائل التواصل الاجتماعي، الأمر الذي يؤدي إلى تراجع دراسة المُستخدم وسلوكياته وأخلاقه. عدم الرغبة بالتواصل الحقيقي والاجتماعات المباشرة مع الأشخاص، ليُصبح التفاعل على مواقع الانترنت أكثر رغبة. عدم الانتظام في مواعيد النوم، وكذلك كثرة استخدام المواقع تؤدي لتشتت الانتباه وعزلة الأشخاص مع أجهزتهم المحمولة.</a:t>
            </a:r>
            <a:endParaRPr lang="en-US" sz="2400" dirty="0">
              <a:solidFill>
                <a:schemeClr val="accent2">
                  <a:lumMod val="50000"/>
                </a:schemeClr>
              </a:solidFill>
            </a:endParaRPr>
          </a:p>
        </p:txBody>
      </p:sp>
    </p:spTree>
    <p:extLst>
      <p:ext uri="{BB962C8B-B14F-4D97-AF65-F5344CB8AC3E}">
        <p14:creationId xmlns:p14="http://schemas.microsoft.com/office/powerpoint/2010/main" val="389329552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Organic</Template>
  <TotalTime>20</TotalTime>
  <Words>398</Words>
  <Application>Microsoft Office PowerPoint</Application>
  <PresentationFormat>Widescreen</PresentationFormat>
  <Paragraphs>19</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Garamond</vt:lpstr>
      <vt:lpstr>Times New Roman</vt:lpstr>
      <vt:lpstr>Organic</vt:lpstr>
      <vt:lpstr>السوشل ميديا ميزاتها وعيوبها</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السوشل ميديا ميزاتها وعيوبها</dc:title>
  <dc:creator>ASUS</dc:creator>
  <cp:lastModifiedBy>ASUS</cp:lastModifiedBy>
  <cp:revision>3</cp:revision>
  <dcterms:created xsi:type="dcterms:W3CDTF">2022-10-12T08:03:35Z</dcterms:created>
  <dcterms:modified xsi:type="dcterms:W3CDTF">2022-10-12T08:24:21Z</dcterms:modified>
</cp:coreProperties>
</file>